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9" r:id="rId3"/>
    <p:sldId id="260" r:id="rId4"/>
    <p:sldId id="263" r:id="rId5"/>
    <p:sldId id="258" r:id="rId6"/>
    <p:sldId id="266" r:id="rId7"/>
    <p:sldId id="262" r:id="rId8"/>
    <p:sldId id="267" r:id="rId9"/>
    <p:sldId id="264" r:id="rId10"/>
    <p:sldId id="261" r:id="rId11"/>
    <p:sldId id="265" r:id="rId12"/>
    <p:sldId id="268"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0" d="100"/>
          <a:sy n="70" d="100"/>
        </p:scale>
        <p:origin x="61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1/26/2022</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1/26/2022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1/26/2022</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hyperlink" Target="mailto:gmoran263@c2ken.net" TargetMode="External"/><Relationship Id="rId2" Type="http://schemas.openxmlformats.org/officeDocument/2006/relationships/hyperlink" Target="mailto:rshaw387@c2ken.net" TargetMode="External"/><Relationship Id="rId1" Type="http://schemas.openxmlformats.org/officeDocument/2006/relationships/slideLayout" Target="../slideLayouts/slideLayout2.xml"/><Relationship Id="rId4" Type="http://schemas.openxmlformats.org/officeDocument/2006/relationships/hyperlink" Target="mailto:dtasker929@c2ken.net"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52197-4EED-4CFF-8BA3-A84D844F72C1}"/>
              </a:ext>
            </a:extLst>
          </p:cNvPr>
          <p:cNvSpPr>
            <a:spLocks noGrp="1"/>
          </p:cNvSpPr>
          <p:nvPr>
            <p:ph type="ctrTitle"/>
          </p:nvPr>
        </p:nvSpPr>
        <p:spPr>
          <a:xfrm>
            <a:off x="486877" y="2250385"/>
            <a:ext cx="4529422" cy="2601011"/>
          </a:xfrm>
        </p:spPr>
        <p:txBody>
          <a:bodyPr>
            <a:normAutofit/>
          </a:bodyPr>
          <a:lstStyle/>
          <a:p>
            <a:pPr algn="l">
              <a:lnSpc>
                <a:spcPct val="90000"/>
              </a:lnSpc>
            </a:pPr>
            <a:r>
              <a:rPr lang="en-GB" sz="4400" dirty="0"/>
              <a:t>THE </a:t>
            </a:r>
            <a:r>
              <a:rPr lang="en-GB" sz="4400" i="1" dirty="0" smtClean="0"/>
              <a:t>OSQ Design and creativity </a:t>
            </a:r>
            <a:r>
              <a:rPr lang="en-GB" sz="4400" dirty="0" smtClean="0"/>
              <a:t>OPTION </a:t>
            </a:r>
            <a:r>
              <a:rPr lang="en-GB" sz="4400" dirty="0"/>
              <a:t>FOR YEAR </a:t>
            </a:r>
            <a:r>
              <a:rPr lang="en-GB" sz="4400" dirty="0" smtClean="0"/>
              <a:t>10 </a:t>
            </a:r>
            <a:endParaRPr lang="en-GB" sz="4400" dirty="0"/>
          </a:p>
        </p:txBody>
      </p:sp>
      <p:sp>
        <p:nvSpPr>
          <p:cNvPr id="3" name="Subtitle 2">
            <a:extLst>
              <a:ext uri="{FF2B5EF4-FFF2-40B4-BE49-F238E27FC236}">
                <a16:creationId xmlns:a16="http://schemas.microsoft.com/office/drawing/2014/main" id="{6375D2FD-230C-46BE-A189-B1D2CEE57243}"/>
              </a:ext>
            </a:extLst>
          </p:cNvPr>
          <p:cNvSpPr>
            <a:spLocks noGrp="1"/>
          </p:cNvSpPr>
          <p:nvPr>
            <p:ph type="subTitle" idx="1"/>
          </p:nvPr>
        </p:nvSpPr>
        <p:spPr>
          <a:xfrm>
            <a:off x="486877" y="4851397"/>
            <a:ext cx="4529422" cy="914403"/>
          </a:xfrm>
        </p:spPr>
        <p:txBody>
          <a:bodyPr>
            <a:normAutofit/>
          </a:bodyPr>
          <a:lstStyle/>
          <a:p>
            <a:pPr algn="l"/>
            <a:r>
              <a:rPr lang="en-GB" dirty="0"/>
              <a:t>Ict DEPARTMENT January </a:t>
            </a:r>
            <a:r>
              <a:rPr lang="en-GB" dirty="0" smtClean="0"/>
              <a:t>2022</a:t>
            </a:r>
            <a:endParaRPr lang="en-GB" dirty="0"/>
          </a:p>
        </p:txBody>
      </p:sp>
      <p:sp>
        <p:nvSpPr>
          <p:cNvPr id="73" name="Freeform 5">
            <a:extLst>
              <a:ext uri="{FF2B5EF4-FFF2-40B4-BE49-F238E27FC236}">
                <a16:creationId xmlns:a16="http://schemas.microsoft.com/office/drawing/2014/main" id="{FA2D20C8-D62A-4649-89E6-2C094421119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5827529" y="660400"/>
            <a:ext cx="6381405" cy="6214533"/>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tx1"/>
          </a:solid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75" name="Freeform 14">
            <a:extLst>
              <a:ext uri="{FF2B5EF4-FFF2-40B4-BE49-F238E27FC236}">
                <a16:creationId xmlns:a16="http://schemas.microsoft.com/office/drawing/2014/main" id="{B65BF30D-36C0-45FD-A4E7-D688AA937A7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F0C05745-FBF8-47DD-A03A-B795F52EA44C}"/>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78" name="Straight Connector 77">
              <a:extLst>
                <a:ext uri="{FF2B5EF4-FFF2-40B4-BE49-F238E27FC236}">
                  <a16:creationId xmlns:a16="http://schemas.microsoft.com/office/drawing/2014/main" id="{36800AD2-6F4C-4E87-8004-CB88AA69509A}"/>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3D419469-1BAD-4BA7-A7C9-26080C8A458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FA4662CC-BAC9-411B-BAE7-196601D050E9}"/>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C45F9516-333A-4B2C-A165-DE82902571EC}"/>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865C0974-32CD-4936-9F73-88F10F533964}"/>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FD097924-B0E8-4C70-9B00-245649DB900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1F51A123-C33D-4A12-BBFD-A44B3640A8B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FD5C4972-5343-4E80-8923-68C52863810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4DB0BF75-18D2-4D21-AB1A-3F10CF3533B8}"/>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471A9C0F-9C8A-48E6-8931-3078892F06D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DD50C2A2-69E2-444D-B1AF-65C1C0302819}"/>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0B13A06D-3256-4D71-BF07-9654D1000EC9}"/>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DBF5C00-7B72-486D-8789-B9F3322BD2F9}"/>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7E9F3132-6C17-43DD-A1BC-EF2DAE9EDAC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8F08A3E1-7AF7-4D9C-B0C2-B8C1020E77D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9D73BCC4-F750-42FE-9E02-61C58AC113A2}"/>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FA0A137E-E702-4BA0-949F-595AF53DF95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914B18AA-A63D-4253-8AB4-54ED3E37C24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84BB36FC-5A11-4F83-A594-ED0B0CDF56C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BE980F1C-7B4C-40F0-990B-CC24A38B07F4}"/>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0F12DA81-F63F-4F92-8F97-162F1BA01898}"/>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213A5551-98C9-4C4D-9446-05F882D5694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2F815B5E-25A1-447B-8FE9-0AC64DFD438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58CEA6C5-DE44-4ADE-9319-97045FFAE8E8}"/>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A5EFE2F1-994B-4A60-9C0E-2443EB789F58}"/>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AA207DB2-CD5D-4EB5-8B55-BF5405BDF39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01BD028A-AD27-4D47-BC53-EA7F5687D412}"/>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2BAA70FB-EAF9-43BB-9E6A-0B38D84E0CA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7B8F7BD9-98A4-4A74-8559-6BC30486CC29}"/>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F9398164-2E72-4ADC-9508-3C0B806DA132}"/>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B6FDF5C7-09D0-4B4F-84ED-73E5A63EA1D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785B1D9B-19B8-4BCC-B57F-98FAA68D65A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EF9C11C6-A976-4912-A883-3DCD2CBB661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1FB9EE86-34EE-4248-8ED4-67AFBF632EE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14298D4E-290B-423A-A65E-44E86BD13BB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D2A22923-7E4C-4E49-9F9D-6D10C1A43A58}"/>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5DF05076-D5C5-4A5E-9097-A5DDFF3A58B4}"/>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6510A433-2AEE-4213-B1BE-E35677F3ED61}"/>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6956F1B1-0288-4A3F-AB3A-EB104F6EF39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2DA20AAA-35A2-40E7-AD56-70566C2B813A}"/>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BC1BDB49-06FC-4F52-A911-E1843ECBE3EA}"/>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6AB4811B-161F-4716-ADEA-92667B369761}"/>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2CBDCC34-49E8-40E9-9E56-FBDBF3AD99A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B1921A7E-EA68-4494-82B3-AB983199F67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B60DDECE-FE8E-4E62-A235-233706CE8AF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2433F965-7D1A-4708-8551-438B353EB716}"/>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2DC96AF9-CED9-4AE4-8A2A-7E47DC80AADC}"/>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E8B9A772-886C-4CC5-AB7A-DE548701208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AC07EBB9-14AD-4875-A729-D72E589B701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16DCF7DA-7605-45BD-825A-44E919F4A71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FA16B3B8-0ED1-44D0-851B-35E3F99E1DD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67FB10BE-AFC3-4104-A5DE-D81835A954FB}"/>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48FB3EDE-46A5-4E95-B310-034B71E743C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30BD7C35-CBAB-4616-8886-F748078BC278}"/>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7991DCE2-298D-4BB2-A213-6D01CDB464D4}"/>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280383C4-46F0-47E6-A595-D85C17E1547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D7C2F3E1-DB2F-4B24-B8D2-56C54DC263A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DAC920E0-BFD9-4604-801E-7D892B13185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B209B796-70BC-42C9-9DF0-7FAFE314857D}"/>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AE6B215F-0ECA-4872-AC60-CF2446ECA9E8}"/>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4439611C-FC84-4488-9D5A-37A58E68E903}"/>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9BA9E169-E334-400D-863B-AEA3500D27EA}"/>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95471C54-7AF2-45ED-ABDA-4A6E61185CC2}"/>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142A9CF5-ED42-4569-96C9-A2787B9967B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0BFF0800-4CC6-43B5-AFBF-DD22C19A43AA}"/>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2C01E937-F1FF-404B-BB34-10380713885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A505AA05-5F25-4A78-9FD5-BB71835DE04F}"/>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9E6CCCF5-4001-43F1-8078-BD8A4497EC64}"/>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61E633EC-C6E5-4381-B459-75FF81D79D0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62F220EE-193A-4BB3-A9DC-DB7DBCFCBAB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2C2594AA-E70A-4C91-8179-F7EBB6EFC74C}"/>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905B2113-9396-4A8D-A8B6-5126B46A43C4}"/>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0216FD68-CF48-40A8-AAB9-06B05CE44B09}"/>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AB46E9BF-D2C7-4446-98ED-BBD5C6E7FA77}"/>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2E84542C-1D94-4E05-8F1D-F8DE2510E6DC}"/>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6A5D2B96-068F-4937-A57C-F40F1168C3F5}"/>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021436FC-917C-4C9C-ADF1-ADB1A5DD99BE}"/>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B1CE1BE7-6B5C-418C-81C3-959D5425BA50}"/>
                </a:ext>
                <a:ext uri="{C183D7F6-B498-43B3-948B-1728B52AA6E4}">
                  <adec:decorative xmlns="" xmlns:adec="http://schemas.microsoft.com/office/drawing/2017/decorative" val="1"/>
                </a:ext>
              </a:extLst>
            </p:cNvPr>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pic>
        <p:nvPicPr>
          <p:cNvPr id="1026" name="Picture 2" descr="A Level Results 2019">
            <a:extLst>
              <a:ext uri="{FF2B5EF4-FFF2-40B4-BE49-F238E27FC236}">
                <a16:creationId xmlns:a16="http://schemas.microsoft.com/office/drawing/2014/main" id="{E03C2DD5-AF05-4571-AD80-61597DD5596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355001" y="1934721"/>
            <a:ext cx="3686910" cy="135186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a:extLst>
              <a:ext uri="{FF2B5EF4-FFF2-40B4-BE49-F238E27FC236}">
                <a16:creationId xmlns:a16="http://schemas.microsoft.com/office/drawing/2014/main" id="{3B5A41E0-1B17-4BE4-8C4A-D9D4512189F2}"/>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409958" y="3661068"/>
            <a:ext cx="3576996" cy="2682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17616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C8018-D174-49D2-89C0-0B6D86211A72}"/>
              </a:ext>
            </a:extLst>
          </p:cNvPr>
          <p:cNvSpPr>
            <a:spLocks noGrp="1"/>
          </p:cNvSpPr>
          <p:nvPr>
            <p:ph type="title"/>
          </p:nvPr>
        </p:nvSpPr>
        <p:spPr>
          <a:xfrm>
            <a:off x="158620" y="-99527"/>
            <a:ext cx="8350898" cy="1456267"/>
          </a:xfrm>
        </p:spPr>
        <p:txBody>
          <a:bodyPr>
            <a:normAutofit/>
          </a:bodyPr>
          <a:lstStyle/>
          <a:p>
            <a:r>
              <a:rPr lang="en-GB" sz="3200" dirty="0"/>
              <a:t>PAST ICT/DIGITAL TECHNOLOGY PUPIL SUCCESSES</a:t>
            </a:r>
          </a:p>
        </p:txBody>
      </p:sp>
      <p:sp>
        <p:nvSpPr>
          <p:cNvPr id="3" name="Content Placeholder 2">
            <a:extLst>
              <a:ext uri="{FF2B5EF4-FFF2-40B4-BE49-F238E27FC236}">
                <a16:creationId xmlns:a16="http://schemas.microsoft.com/office/drawing/2014/main" id="{0212E2AF-18EE-4A10-A0E9-855B9A5473AA}"/>
              </a:ext>
            </a:extLst>
          </p:cNvPr>
          <p:cNvSpPr>
            <a:spLocks noGrp="1"/>
          </p:cNvSpPr>
          <p:nvPr>
            <p:ph idx="1"/>
          </p:nvPr>
        </p:nvSpPr>
        <p:spPr>
          <a:xfrm>
            <a:off x="158620" y="998377"/>
            <a:ext cx="8192278" cy="5551714"/>
          </a:xfrm>
        </p:spPr>
        <p:txBody>
          <a:bodyPr>
            <a:normAutofit fontScale="92500"/>
          </a:bodyPr>
          <a:lstStyle/>
          <a:p>
            <a:pPr>
              <a:lnSpc>
                <a:spcPct val="90000"/>
              </a:lnSpc>
            </a:pPr>
            <a:r>
              <a:rPr lang="en-GB" dirty="0"/>
              <a:t>Dominic Holmes completed his GCSEs and 6th form here at North Coast Integrated College. He loved studying ICT and it was among his favourite subjects.</a:t>
            </a:r>
          </a:p>
          <a:p>
            <a:pPr>
              <a:lnSpc>
                <a:spcPct val="90000"/>
              </a:lnSpc>
            </a:pPr>
            <a:r>
              <a:rPr lang="en-GB" dirty="0"/>
              <a:t>He went on to study Computing with Game Development at Ulster University where he graduated with a first-class Honours degree. He was encouraged to pursue further education and applied for a PhD at Ulster University which focused on how to apply computer technology to healthcare, particularly for the rehabilitation of people who have suffered a stroke. He completed his PhD in 2018 and continues today to conduct research for Ulster University related to healthcare technologies. From his research, he co-founded and is currently CTO of </a:t>
            </a:r>
            <a:r>
              <a:rPr lang="en-GB" dirty="0" err="1"/>
              <a:t>eXRT</a:t>
            </a:r>
            <a:r>
              <a:rPr lang="en-GB" dirty="0"/>
              <a:t> Intelligent Healthcare, which delivers healthcare products to improve patient mobility and healthcare practices. </a:t>
            </a:r>
            <a:r>
              <a:rPr lang="en-GB" dirty="0" err="1"/>
              <a:t>eXRt’s</a:t>
            </a:r>
            <a:r>
              <a:rPr lang="en-GB" dirty="0"/>
              <a:t> current product provides stroke patients with a fun way of performing their physiotherapy at home using virtual reality devices; their physiotherapist can remotely monitor their progress from a mobile app in real-time. </a:t>
            </a:r>
          </a:p>
          <a:p>
            <a:pPr>
              <a:lnSpc>
                <a:spcPct val="90000"/>
              </a:lnSpc>
            </a:pPr>
            <a:r>
              <a:rPr lang="en-GB" dirty="0"/>
              <a:t>This product has been used in research with the NHS, Italian and Norwegian hospitals , with more plans to expand across UK/Europe. The company is still in start-up phase and is involved in several investor funding events such as INVENT2020 by Catalyst in Belfast. It was just announced recently that the company is a finalist in the competition. </a:t>
            </a:r>
          </a:p>
          <a:p>
            <a:pPr>
              <a:lnSpc>
                <a:spcPct val="90000"/>
              </a:lnSpc>
            </a:pPr>
            <a:r>
              <a:rPr lang="en-GB" dirty="0"/>
              <a:t>One of the company employees is also a past pupil of NCIC student, Roisin Holmes who graduated from Ulster University with a first-class Honours degree in Computing. She has been working on the development of the product and plays an important role in social media and marketing of the product. </a:t>
            </a:r>
          </a:p>
          <a:p>
            <a:pPr>
              <a:lnSpc>
                <a:spcPct val="90000"/>
              </a:lnSpc>
            </a:pPr>
            <a:endParaRPr lang="en-GB" sz="1100" dirty="0"/>
          </a:p>
        </p:txBody>
      </p:sp>
      <p:pic>
        <p:nvPicPr>
          <p:cNvPr id="2050" name="Picture 2" descr="Image may contain: 1 person, glasses and close-up">
            <a:extLst>
              <a:ext uri="{FF2B5EF4-FFF2-40B4-BE49-F238E27FC236}">
                <a16:creationId xmlns:a16="http://schemas.microsoft.com/office/drawing/2014/main" id="{06534009-DC2F-4AB7-8624-70C2A45D5DB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117" r="14619" b="2"/>
          <a:stretch/>
        </p:blipFill>
        <p:spPr bwMode="auto">
          <a:xfrm>
            <a:off x="8449353" y="440093"/>
            <a:ext cx="3445714" cy="4800599"/>
          </a:xfrm>
          <a:prstGeom prst="roundRect">
            <a:avLst>
              <a:gd name="adj" fmla="val 4380"/>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85663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4098" name="Picture 2" descr="Image may contain: 3 people, people playing sport, people standing, shoes, sky, tree and outdoor">
            <a:extLst>
              <a:ext uri="{FF2B5EF4-FFF2-40B4-BE49-F238E27FC236}">
                <a16:creationId xmlns:a16="http://schemas.microsoft.com/office/drawing/2014/main" id="{41637171-04A0-4171-80C6-ED126802D85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807" b="16193"/>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70">
            <a:extLst>
              <a:ext uri="{FF2B5EF4-FFF2-40B4-BE49-F238E27FC236}">
                <a16:creationId xmlns:a16="http://schemas.microsoft.com/office/drawing/2014/main" id="{0C8B7D16-051E-4562-B872-ABF369C457CA}"/>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73" name="Freeform 5">
            <a:extLst>
              <a:ext uri="{FF2B5EF4-FFF2-40B4-BE49-F238E27FC236}">
                <a16:creationId xmlns:a16="http://schemas.microsoft.com/office/drawing/2014/main" id="{ED10CF64-F588-4794-80E9-12CBA17849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516466" y="-18309"/>
            <a:ext cx="11159068" cy="6894618"/>
          </a:xfrm>
          <a:custGeom>
            <a:avLst/>
            <a:gdLst>
              <a:gd name="T0" fmla="*/ 2331 w 2331"/>
              <a:gd name="T1" fmla="*/ 721 h 1440"/>
              <a:gd name="T2" fmla="*/ 2082 w 2331"/>
              <a:gd name="T3" fmla="*/ 0 h 1440"/>
              <a:gd name="T4" fmla="*/ 249 w 2331"/>
              <a:gd name="T5" fmla="*/ 0 h 1440"/>
              <a:gd name="T6" fmla="*/ 0 w 2331"/>
              <a:gd name="T7" fmla="*/ 721 h 1440"/>
              <a:gd name="T8" fmla="*/ 248 w 2331"/>
              <a:gd name="T9" fmla="*/ 1440 h 1440"/>
              <a:gd name="T10" fmla="*/ 2083 w 2331"/>
              <a:gd name="T11" fmla="*/ 1440 h 1440"/>
              <a:gd name="T12" fmla="*/ 2331 w 2331"/>
              <a:gd name="T13" fmla="*/ 721 h 1440"/>
            </a:gdLst>
            <a:ahLst/>
            <a:cxnLst>
              <a:cxn ang="0">
                <a:pos x="T0" y="T1"/>
              </a:cxn>
              <a:cxn ang="0">
                <a:pos x="T2" y="T3"/>
              </a:cxn>
              <a:cxn ang="0">
                <a:pos x="T4" y="T5"/>
              </a:cxn>
              <a:cxn ang="0">
                <a:pos x="T6" y="T7"/>
              </a:cxn>
              <a:cxn ang="0">
                <a:pos x="T8" y="T9"/>
              </a:cxn>
              <a:cxn ang="0">
                <a:pos x="T10" y="T11"/>
              </a:cxn>
              <a:cxn ang="0">
                <a:pos x="T12" y="T13"/>
              </a:cxn>
            </a:cxnLst>
            <a:rect l="0" t="0" r="r" b="b"/>
            <a:pathLst>
              <a:path w="2331" h="1440">
                <a:moveTo>
                  <a:pt x="2331" y="721"/>
                </a:moveTo>
                <a:cubicBezTo>
                  <a:pt x="2331" y="449"/>
                  <a:pt x="2238" y="198"/>
                  <a:pt x="2082" y="0"/>
                </a:cubicBezTo>
                <a:cubicBezTo>
                  <a:pt x="249" y="0"/>
                  <a:pt x="249" y="0"/>
                  <a:pt x="249" y="0"/>
                </a:cubicBezTo>
                <a:cubicBezTo>
                  <a:pt x="93" y="198"/>
                  <a:pt x="0" y="449"/>
                  <a:pt x="0" y="721"/>
                </a:cubicBezTo>
                <a:cubicBezTo>
                  <a:pt x="0" y="992"/>
                  <a:pt x="92" y="1242"/>
                  <a:pt x="248" y="1440"/>
                </a:cubicBezTo>
                <a:cubicBezTo>
                  <a:pt x="2083" y="1440"/>
                  <a:pt x="2083" y="1440"/>
                  <a:pt x="2083" y="1440"/>
                </a:cubicBezTo>
                <a:cubicBezTo>
                  <a:pt x="2239" y="1242"/>
                  <a:pt x="2331" y="992"/>
                  <a:pt x="2331" y="721"/>
                </a:cubicBezTo>
                <a:close/>
              </a:path>
            </a:pathLst>
          </a:custGeom>
          <a:solidFill>
            <a:schemeClr val="bg1">
              <a:alpha val="60000"/>
            </a:schemeClr>
          </a:solid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9414AD69-5CAB-4537-A8F9-32320A224BCC}"/>
              </a:ext>
            </a:extLst>
          </p:cNvPr>
          <p:cNvSpPr>
            <a:spLocks noGrp="1"/>
          </p:cNvSpPr>
          <p:nvPr>
            <p:ph type="title"/>
          </p:nvPr>
        </p:nvSpPr>
        <p:spPr>
          <a:xfrm>
            <a:off x="1380067" y="838200"/>
            <a:ext cx="9437159" cy="1227667"/>
          </a:xfrm>
        </p:spPr>
        <p:txBody>
          <a:bodyPr>
            <a:normAutofit/>
          </a:bodyPr>
          <a:lstStyle/>
          <a:p>
            <a:r>
              <a:rPr lang="en-GB" dirty="0"/>
              <a:t>By choosing </a:t>
            </a:r>
            <a:r>
              <a:rPr lang="en-GB" dirty="0" smtClean="0"/>
              <a:t>OSQ DESIGN AND CREATIVITY you </a:t>
            </a:r>
            <a:r>
              <a:rPr lang="en-GB" dirty="0"/>
              <a:t>are:</a:t>
            </a:r>
          </a:p>
        </p:txBody>
      </p:sp>
      <p:sp>
        <p:nvSpPr>
          <p:cNvPr id="3" name="Content Placeholder 2">
            <a:extLst>
              <a:ext uri="{FF2B5EF4-FFF2-40B4-BE49-F238E27FC236}">
                <a16:creationId xmlns:a16="http://schemas.microsoft.com/office/drawing/2014/main" id="{A4E48519-1045-4F1D-98D7-6AE713D13A33}"/>
              </a:ext>
            </a:extLst>
          </p:cNvPr>
          <p:cNvSpPr>
            <a:spLocks noGrp="1"/>
          </p:cNvSpPr>
          <p:nvPr>
            <p:ph idx="1"/>
          </p:nvPr>
        </p:nvSpPr>
        <p:spPr>
          <a:xfrm>
            <a:off x="1380067" y="2006600"/>
            <a:ext cx="9437159" cy="4849613"/>
          </a:xfrm>
        </p:spPr>
        <p:txBody>
          <a:bodyPr>
            <a:normAutofit fontScale="92500"/>
          </a:bodyPr>
          <a:lstStyle/>
          <a:p>
            <a:r>
              <a:rPr lang="en-GB" sz="3200" dirty="0"/>
              <a:t>Choosing a modern qualification lots of employers want skills in</a:t>
            </a:r>
          </a:p>
          <a:p>
            <a:r>
              <a:rPr lang="en-GB" sz="3200" dirty="0"/>
              <a:t>Working in a department with a great track record of exam success</a:t>
            </a:r>
          </a:p>
          <a:p>
            <a:r>
              <a:rPr lang="en-GB" sz="3200" dirty="0"/>
              <a:t>Getting to work in modern and well-equipped computer labs</a:t>
            </a:r>
          </a:p>
          <a:p>
            <a:r>
              <a:rPr lang="en-GB" sz="3200" dirty="0"/>
              <a:t>Opening up many career paths that lead to well-paid jobs</a:t>
            </a:r>
          </a:p>
          <a:p>
            <a:r>
              <a:rPr lang="en-GB" sz="3200" dirty="0"/>
              <a:t>Studying a subject that is challenging, enjoying and fitting for the modern world</a:t>
            </a:r>
          </a:p>
          <a:p>
            <a:endParaRPr lang="en-GB" dirty="0"/>
          </a:p>
        </p:txBody>
      </p:sp>
    </p:spTree>
    <p:extLst>
      <p:ext uri="{BB962C8B-B14F-4D97-AF65-F5344CB8AC3E}">
        <p14:creationId xmlns:p14="http://schemas.microsoft.com/office/powerpoint/2010/main" val="6449375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1107F-1D1F-41BA-BE2F-05F13A738D91}"/>
              </a:ext>
            </a:extLst>
          </p:cNvPr>
          <p:cNvSpPr>
            <a:spLocks noGrp="1"/>
          </p:cNvSpPr>
          <p:nvPr>
            <p:ph type="title"/>
          </p:nvPr>
        </p:nvSpPr>
        <p:spPr/>
        <p:txBody>
          <a:bodyPr/>
          <a:lstStyle/>
          <a:p>
            <a:r>
              <a:rPr lang="en-GB" dirty="0"/>
              <a:t>Any further questions?</a:t>
            </a:r>
          </a:p>
        </p:txBody>
      </p:sp>
      <p:sp>
        <p:nvSpPr>
          <p:cNvPr id="3" name="Content Placeholder 2">
            <a:extLst>
              <a:ext uri="{FF2B5EF4-FFF2-40B4-BE49-F238E27FC236}">
                <a16:creationId xmlns:a16="http://schemas.microsoft.com/office/drawing/2014/main" id="{4BCC6492-551C-44C5-B183-E78720C47E50}"/>
              </a:ext>
            </a:extLst>
          </p:cNvPr>
          <p:cNvSpPr>
            <a:spLocks noGrp="1"/>
          </p:cNvSpPr>
          <p:nvPr>
            <p:ph idx="1"/>
          </p:nvPr>
        </p:nvSpPr>
        <p:spPr/>
        <p:txBody>
          <a:bodyPr>
            <a:normAutofit/>
          </a:bodyPr>
          <a:lstStyle/>
          <a:p>
            <a:pPr marL="0" indent="0">
              <a:buNone/>
            </a:pPr>
            <a:r>
              <a:rPr lang="en-GB" sz="3200" dirty="0"/>
              <a:t>Please feel free to send an email message </a:t>
            </a:r>
            <a:r>
              <a:rPr lang="en-GB" sz="3200" dirty="0" smtClean="0"/>
              <a:t>to Mrs Shaw </a:t>
            </a:r>
            <a:r>
              <a:rPr lang="en-GB" sz="3200" dirty="0" smtClean="0">
                <a:hlinkClick r:id="rId2"/>
              </a:rPr>
              <a:t>rshaw387@c2ken.net</a:t>
            </a:r>
            <a:r>
              <a:rPr lang="en-GB" sz="3200" dirty="0" smtClean="0"/>
              <a:t>, Mr Moran </a:t>
            </a:r>
            <a:r>
              <a:rPr lang="en-GB" sz="3200" dirty="0" smtClean="0">
                <a:hlinkClick r:id="rId3"/>
              </a:rPr>
              <a:t>gmoran263@c2ken.net</a:t>
            </a:r>
            <a:r>
              <a:rPr lang="en-GB" sz="3200" dirty="0" smtClean="0"/>
              <a:t> or Mrs Tasker </a:t>
            </a:r>
            <a:r>
              <a:rPr lang="en-GB" sz="3200" dirty="0" smtClean="0">
                <a:hlinkClick r:id="rId4"/>
              </a:rPr>
              <a:t>dtasker929@c2ken.net</a:t>
            </a:r>
            <a:r>
              <a:rPr lang="en-GB" sz="3200" dirty="0" smtClean="0"/>
              <a:t> with </a:t>
            </a:r>
            <a:r>
              <a:rPr lang="en-GB" sz="3200" dirty="0"/>
              <a:t>any questions you have about your options and the </a:t>
            </a:r>
            <a:r>
              <a:rPr lang="en-GB" sz="3200" dirty="0" smtClean="0"/>
              <a:t>OSQ DESIGN AND CREATIVITY course. Or feel free to call in to talk to these teachers who will be delighted to hear from you</a:t>
            </a:r>
            <a:endParaRPr lang="en-GB" sz="3200" dirty="0"/>
          </a:p>
        </p:txBody>
      </p:sp>
    </p:spTree>
    <p:extLst>
      <p:ext uri="{BB962C8B-B14F-4D97-AF65-F5344CB8AC3E}">
        <p14:creationId xmlns:p14="http://schemas.microsoft.com/office/powerpoint/2010/main" val="989488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DF625-B85C-4D7A-9E4F-268A72061614}"/>
              </a:ext>
            </a:extLst>
          </p:cNvPr>
          <p:cNvSpPr>
            <a:spLocks noGrp="1"/>
          </p:cNvSpPr>
          <p:nvPr>
            <p:ph type="title"/>
          </p:nvPr>
        </p:nvSpPr>
        <p:spPr>
          <a:xfrm>
            <a:off x="685801" y="81094"/>
            <a:ext cx="10131425" cy="1456267"/>
          </a:xfrm>
        </p:spPr>
        <p:txBody>
          <a:bodyPr/>
          <a:lstStyle/>
          <a:p>
            <a:r>
              <a:rPr lang="en-GB" b="1" dirty="0"/>
              <a:t>Why study </a:t>
            </a:r>
            <a:r>
              <a:rPr lang="en-GB" b="1" dirty="0" err="1" smtClean="0"/>
              <a:t>osq</a:t>
            </a:r>
            <a:r>
              <a:rPr lang="en-GB" b="1" dirty="0" smtClean="0"/>
              <a:t> – design and creativity?</a:t>
            </a:r>
            <a:endParaRPr lang="en-GB" b="1" dirty="0"/>
          </a:p>
        </p:txBody>
      </p:sp>
      <p:sp>
        <p:nvSpPr>
          <p:cNvPr id="3" name="Content Placeholder 2">
            <a:extLst>
              <a:ext uri="{FF2B5EF4-FFF2-40B4-BE49-F238E27FC236}">
                <a16:creationId xmlns:a16="http://schemas.microsoft.com/office/drawing/2014/main" id="{930C2727-DEEC-4A7E-8409-70C51D488D55}"/>
              </a:ext>
            </a:extLst>
          </p:cNvPr>
          <p:cNvSpPr>
            <a:spLocks noGrp="1"/>
          </p:cNvSpPr>
          <p:nvPr>
            <p:ph idx="1"/>
          </p:nvPr>
        </p:nvSpPr>
        <p:spPr>
          <a:xfrm>
            <a:off x="234674" y="3366159"/>
            <a:ext cx="10246808" cy="2939106"/>
          </a:xfrm>
        </p:spPr>
        <p:txBody>
          <a:bodyPr>
            <a:normAutofit fontScale="25000" lnSpcReduction="20000"/>
          </a:bodyPr>
          <a:lstStyle/>
          <a:p>
            <a:pPr marL="0" indent="0" fontAlgn="base">
              <a:buNone/>
            </a:pPr>
            <a:r>
              <a:rPr lang="en-GB" sz="9600" dirty="0"/>
              <a:t>A qualification in </a:t>
            </a:r>
            <a:r>
              <a:rPr lang="en-GB" sz="9600" dirty="0" smtClean="0"/>
              <a:t>OSQ – Design and Creativity will </a:t>
            </a:r>
            <a:r>
              <a:rPr lang="en-GB" sz="9600" dirty="0"/>
              <a:t>give you excellent </a:t>
            </a:r>
            <a:endParaRPr lang="en-GB" sz="9600" dirty="0" smtClean="0"/>
          </a:p>
          <a:p>
            <a:pPr marL="0" indent="0" fontAlgn="base">
              <a:buNone/>
            </a:pPr>
            <a:r>
              <a:rPr lang="en-GB" sz="9600" dirty="0" smtClean="0"/>
              <a:t>ICT </a:t>
            </a:r>
            <a:r>
              <a:rPr lang="en-GB" sz="9600" dirty="0"/>
              <a:t>knowledge, sharp analytical skills and excellent problem-solving skills. </a:t>
            </a:r>
            <a:r>
              <a:rPr lang="en-GB" sz="9600" dirty="0" smtClean="0"/>
              <a:t>This </a:t>
            </a:r>
            <a:r>
              <a:rPr lang="en-GB" sz="9600" dirty="0"/>
              <a:t>means that when it comes to potential careers, the world is pretty much your oyster. Career prospects in IT are excellent</a:t>
            </a:r>
            <a:r>
              <a:rPr lang="en-GB" sz="9600" dirty="0" smtClean="0"/>
              <a:t>.</a:t>
            </a:r>
          </a:p>
          <a:p>
            <a:pPr marL="0" indent="0" fontAlgn="base">
              <a:buNone/>
            </a:pPr>
            <a:endParaRPr lang="en-GB" sz="9600" dirty="0" smtClean="0"/>
          </a:p>
          <a:p>
            <a:pPr marL="0" indent="0" fontAlgn="base">
              <a:buNone/>
            </a:pPr>
            <a:r>
              <a:rPr lang="en-GB" sz="9600" dirty="0"/>
              <a:t>The world of work is constantly changing. It is increasingly unlikely that a single occupation will take employees from the beginning to the end of their working lives, so transferability and adaptability are important skills. </a:t>
            </a:r>
          </a:p>
          <a:p>
            <a:pPr marL="0" indent="0" fontAlgn="base">
              <a:buNone/>
            </a:pPr>
            <a:r>
              <a:rPr lang="en-GB" sz="9600" dirty="0"/>
              <a:t>This specification is uniquely structured with this in mind. Learners have the opportunity to learn for work, through work and about work, with real outcomes that will give them skills for life</a:t>
            </a:r>
            <a:r>
              <a:rPr lang="en-GB" sz="9600" dirty="0" smtClean="0"/>
              <a:t>.</a:t>
            </a:r>
            <a:endParaRPr lang="en-GB" sz="9600" dirty="0"/>
          </a:p>
          <a:p>
            <a:pPr marL="0" indent="0" fontAlgn="base">
              <a:buNone/>
            </a:pPr>
            <a:r>
              <a:rPr lang="en-GB" sz="9600" dirty="0"/>
              <a:t>Occupational Studies can provide a hands-on approach to learning. What makes it different is its focus on particular kinds of knowledge, understanding and skills, providing the potential for learning in important ‘out-of-school’ contexts.</a:t>
            </a:r>
          </a:p>
          <a:p>
            <a:pPr marL="0" indent="0" fontAlgn="base">
              <a:buNone/>
            </a:pPr>
            <a:endParaRPr lang="en-GB" sz="8000" dirty="0"/>
          </a:p>
          <a:p>
            <a:pPr marL="0" indent="0" fontAlgn="base">
              <a:buNone/>
            </a:pPr>
            <a:endParaRPr lang="en-GB" dirty="0"/>
          </a:p>
          <a:p>
            <a:pPr marL="0" indent="0" fontAlgn="base">
              <a:buNone/>
            </a:pPr>
            <a:endParaRPr lang="en-GB" dirty="0"/>
          </a:p>
          <a:p>
            <a:pPr marL="0" indent="0" fontAlgn="base">
              <a:buNone/>
            </a:pPr>
            <a:endParaRPr lang="en-GB" dirty="0"/>
          </a:p>
          <a:p>
            <a:pPr fontAlgn="base"/>
            <a:endParaRPr lang="en-GB" dirty="0"/>
          </a:p>
          <a:p>
            <a:endParaRPr lang="en-GB" dirty="0"/>
          </a:p>
        </p:txBody>
      </p:sp>
      <p:pic>
        <p:nvPicPr>
          <p:cNvPr id="5" name="Picture 4"/>
          <p:cNvPicPr>
            <a:picLocks noChangeAspect="1"/>
          </p:cNvPicPr>
          <p:nvPr/>
        </p:nvPicPr>
        <p:blipFill>
          <a:blip r:embed="rId2"/>
          <a:stretch>
            <a:fillRect/>
          </a:stretch>
        </p:blipFill>
        <p:spPr>
          <a:xfrm>
            <a:off x="9216505" y="313105"/>
            <a:ext cx="2857500" cy="1600200"/>
          </a:xfrm>
          <a:prstGeom prst="rect">
            <a:avLst/>
          </a:prstGeom>
        </p:spPr>
      </p:pic>
    </p:spTree>
    <p:extLst>
      <p:ext uri="{BB962C8B-B14F-4D97-AF65-F5344CB8AC3E}">
        <p14:creationId xmlns:p14="http://schemas.microsoft.com/office/powerpoint/2010/main" val="512933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1019A-68CB-43FB-B790-25616F95B6C0}"/>
              </a:ext>
            </a:extLst>
          </p:cNvPr>
          <p:cNvSpPr>
            <a:spLocks noGrp="1"/>
          </p:cNvSpPr>
          <p:nvPr>
            <p:ph type="title"/>
          </p:nvPr>
        </p:nvSpPr>
        <p:spPr>
          <a:xfrm>
            <a:off x="3985146" y="108109"/>
            <a:ext cx="5550334" cy="1456267"/>
          </a:xfrm>
        </p:spPr>
        <p:txBody>
          <a:bodyPr>
            <a:normAutofit/>
          </a:bodyPr>
          <a:lstStyle/>
          <a:p>
            <a:r>
              <a:rPr lang="en-GB" b="1" dirty="0"/>
              <a:t>STUDYING COMPUTERS IS NOT JUST FOR BOYS!</a:t>
            </a:r>
          </a:p>
        </p:txBody>
      </p:sp>
      <p:pic>
        <p:nvPicPr>
          <p:cNvPr id="3076" name="Picture 4" descr="First all-female team heading to computer science competition | CTV News">
            <a:extLst>
              <a:ext uri="{FF2B5EF4-FFF2-40B4-BE49-F238E27FC236}">
                <a16:creationId xmlns:a16="http://schemas.microsoft.com/office/drawing/2014/main" id="{170F83F1-1CFF-4AF4-B3E1-857AEAAB6C6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537" r="5413"/>
          <a:stretch/>
        </p:blipFill>
        <p:spPr bwMode="auto">
          <a:xfrm>
            <a:off x="20" y="1"/>
            <a:ext cx="3736470" cy="2763673"/>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Three students - two male and one female - examine a computer screen in this photo">
            <a:extLst>
              <a:ext uri="{FF2B5EF4-FFF2-40B4-BE49-F238E27FC236}">
                <a16:creationId xmlns:a16="http://schemas.microsoft.com/office/drawing/2014/main" id="{37FD3A81-680D-48C1-BC02-AC44BD4822B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861" r="15109" b="-2"/>
          <a:stretch/>
        </p:blipFill>
        <p:spPr bwMode="auto">
          <a:xfrm>
            <a:off x="20" y="4094327"/>
            <a:ext cx="3736725" cy="2764647"/>
          </a:xfrm>
          <a:prstGeom prst="rect">
            <a:avLst/>
          </a:prstGeom>
          <a:noFill/>
          <a:extLst>
            <a:ext uri="{909E8E84-426E-40DD-AFC4-6F175D3DCCD1}">
              <a14:hiddenFill xmlns:a14="http://schemas.microsoft.com/office/drawing/2010/main">
                <a:solidFill>
                  <a:srgbClr val="FFFFFF"/>
                </a:solidFill>
              </a14:hiddenFill>
            </a:ext>
          </a:extLst>
        </p:spPr>
      </p:pic>
      <p:cxnSp>
        <p:nvCxnSpPr>
          <p:cNvPr id="73" name="Straight Connector 72">
            <a:extLst>
              <a:ext uri="{FF2B5EF4-FFF2-40B4-BE49-F238E27FC236}">
                <a16:creationId xmlns:a16="http://schemas.microsoft.com/office/drawing/2014/main" id="{B4E57998-7D20-4BE8-9019-4A4122CE3E2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90" y="3429000"/>
            <a:ext cx="4637598" cy="0"/>
          </a:xfrm>
          <a:prstGeom prst="line">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cxnSp>
      <p:sp>
        <p:nvSpPr>
          <p:cNvPr id="3" name="Content Placeholder 2">
            <a:extLst>
              <a:ext uri="{FF2B5EF4-FFF2-40B4-BE49-F238E27FC236}">
                <a16:creationId xmlns:a16="http://schemas.microsoft.com/office/drawing/2014/main" id="{5941E0DA-42B8-4CAC-8DB6-80868E52D33F}"/>
              </a:ext>
            </a:extLst>
          </p:cNvPr>
          <p:cNvSpPr>
            <a:spLocks noGrp="1"/>
          </p:cNvSpPr>
          <p:nvPr>
            <p:ph idx="1"/>
          </p:nvPr>
        </p:nvSpPr>
        <p:spPr>
          <a:xfrm>
            <a:off x="3985146" y="1897039"/>
            <a:ext cx="7918674" cy="4830332"/>
          </a:xfrm>
        </p:spPr>
        <p:txBody>
          <a:bodyPr>
            <a:normAutofit fontScale="92500"/>
          </a:bodyPr>
          <a:lstStyle/>
          <a:p>
            <a:pPr>
              <a:lnSpc>
                <a:spcPct val="90000"/>
              </a:lnSpc>
            </a:pPr>
            <a:r>
              <a:rPr lang="en-GB" sz="2400" dirty="0"/>
              <a:t>There is a false perception that ICT/Digital Technology is a subject more suited toward male students – this could not be further from the truth!</a:t>
            </a:r>
          </a:p>
          <a:p>
            <a:pPr>
              <a:lnSpc>
                <a:spcPct val="90000"/>
              </a:lnSpc>
            </a:pPr>
            <a:r>
              <a:rPr lang="en-GB" sz="2400" dirty="0"/>
              <a:t>Recently one of our female students achieved an A* in her Digital Technology GCSE course and all 6 female students in last year’s Year 14 A Level class achieved a Distinction* overall (which is the highest grade achievable)!</a:t>
            </a:r>
          </a:p>
          <a:p>
            <a:pPr>
              <a:lnSpc>
                <a:spcPct val="90000"/>
              </a:lnSpc>
            </a:pPr>
            <a:r>
              <a:rPr lang="en-GB" sz="2400" dirty="0"/>
              <a:t>As a department we are very proud of our results at GCSE and A Level – both girls and boys have performed brilliantly and enjoyed the courses very much!</a:t>
            </a:r>
          </a:p>
          <a:p>
            <a:pPr>
              <a:lnSpc>
                <a:spcPct val="90000"/>
              </a:lnSpc>
            </a:pPr>
            <a:r>
              <a:rPr lang="en-GB" sz="2400" dirty="0"/>
              <a:t>The number of women taking places on computer courses has more than doubled in recent years. Only 22% of students on computer-related University courses were female just 6 years ago – that number has grown now to over 45% in many cases!</a:t>
            </a:r>
          </a:p>
          <a:p>
            <a:pPr marL="0" indent="0">
              <a:lnSpc>
                <a:spcPct val="90000"/>
              </a:lnSpc>
              <a:buNone/>
            </a:pPr>
            <a:endParaRPr lang="en-GB" sz="1500" dirty="0"/>
          </a:p>
        </p:txBody>
      </p:sp>
      <p:cxnSp>
        <p:nvCxnSpPr>
          <p:cNvPr id="75" name="Straight Connector 74">
            <a:extLst>
              <a:ext uri="{FF2B5EF4-FFF2-40B4-BE49-F238E27FC236}">
                <a16:creationId xmlns:a16="http://schemas.microsoft.com/office/drawing/2014/main" id="{1EC01BF1-FEAA-4AF6-96A5-24556C1F6BC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42096" y="0"/>
            <a:ext cx="680" cy="6858000"/>
          </a:xfrm>
          <a:prstGeom prst="line">
            <a:avLst/>
          </a:prstGeom>
          <a:no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27450198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05E6A-3409-4A2A-8B29-61449EE669F6}"/>
              </a:ext>
            </a:extLst>
          </p:cNvPr>
          <p:cNvSpPr>
            <a:spLocks noGrp="1"/>
          </p:cNvSpPr>
          <p:nvPr>
            <p:ph type="title"/>
          </p:nvPr>
        </p:nvSpPr>
        <p:spPr>
          <a:xfrm>
            <a:off x="610300" y="0"/>
            <a:ext cx="10131425" cy="1456267"/>
          </a:xfrm>
        </p:spPr>
        <p:txBody>
          <a:bodyPr/>
          <a:lstStyle/>
          <a:p>
            <a:r>
              <a:rPr lang="en-GB" b="1" dirty="0"/>
              <a:t>COURSE AIM</a:t>
            </a:r>
          </a:p>
        </p:txBody>
      </p:sp>
      <p:sp>
        <p:nvSpPr>
          <p:cNvPr id="3" name="Content Placeholder 2">
            <a:extLst>
              <a:ext uri="{FF2B5EF4-FFF2-40B4-BE49-F238E27FC236}">
                <a16:creationId xmlns:a16="http://schemas.microsoft.com/office/drawing/2014/main" id="{F6D6651E-B650-487A-A0E7-53107CBC8F96}"/>
              </a:ext>
            </a:extLst>
          </p:cNvPr>
          <p:cNvSpPr>
            <a:spLocks noGrp="1"/>
          </p:cNvSpPr>
          <p:nvPr>
            <p:ph idx="1"/>
          </p:nvPr>
        </p:nvSpPr>
        <p:spPr>
          <a:xfrm>
            <a:off x="139357" y="1121121"/>
            <a:ext cx="11669085" cy="5612234"/>
          </a:xfrm>
        </p:spPr>
        <p:txBody>
          <a:bodyPr>
            <a:normAutofit/>
          </a:bodyPr>
          <a:lstStyle/>
          <a:p>
            <a:pPr marL="0" indent="0">
              <a:buNone/>
            </a:pPr>
            <a:r>
              <a:rPr lang="en-GB" sz="2400" dirty="0"/>
              <a:t>Occupational Studies should enable learners to</a:t>
            </a:r>
            <a:r>
              <a:rPr lang="en-GB" sz="2400" dirty="0" smtClean="0"/>
              <a:t>:</a:t>
            </a:r>
          </a:p>
          <a:p>
            <a:endParaRPr lang="en-GB" sz="2400" dirty="0"/>
          </a:p>
          <a:p>
            <a:r>
              <a:rPr lang="en-GB" sz="2400" dirty="0" smtClean="0"/>
              <a:t>develop </a:t>
            </a:r>
            <a:r>
              <a:rPr lang="en-GB" sz="2400" dirty="0"/>
              <a:t>the knowledge, understanding and skills they </a:t>
            </a:r>
            <a:r>
              <a:rPr lang="en-GB" sz="2400" dirty="0" smtClean="0"/>
              <a:t>need</a:t>
            </a:r>
          </a:p>
          <a:p>
            <a:pPr marL="0" indent="0">
              <a:buNone/>
            </a:pPr>
            <a:r>
              <a:rPr lang="en-GB" sz="2400" dirty="0"/>
              <a:t> </a:t>
            </a:r>
            <a:r>
              <a:rPr lang="en-GB" sz="2400" dirty="0" smtClean="0"/>
              <a:t>      </a:t>
            </a:r>
            <a:r>
              <a:rPr lang="en-GB" sz="2400" dirty="0" smtClean="0"/>
              <a:t> </a:t>
            </a:r>
            <a:r>
              <a:rPr lang="en-GB" sz="2400" dirty="0"/>
              <a:t>to undertake work-based tasks;</a:t>
            </a:r>
          </a:p>
          <a:p>
            <a:r>
              <a:rPr lang="en-GB" sz="2400" dirty="0" smtClean="0"/>
              <a:t>engage </a:t>
            </a:r>
            <a:r>
              <a:rPr lang="en-GB" sz="2400" dirty="0"/>
              <a:t>actively in work-based learning within coherent occupational contexts;</a:t>
            </a:r>
          </a:p>
          <a:p>
            <a:r>
              <a:rPr lang="en-GB" sz="2400" dirty="0" smtClean="0"/>
              <a:t>reflect </a:t>
            </a:r>
            <a:r>
              <a:rPr lang="en-GB" sz="2400" dirty="0"/>
              <a:t>on their learning;</a:t>
            </a:r>
          </a:p>
          <a:p>
            <a:r>
              <a:rPr lang="en-GB" sz="2400" dirty="0" smtClean="0"/>
              <a:t>develop </a:t>
            </a:r>
            <a:r>
              <a:rPr lang="en-GB" sz="2400" dirty="0"/>
              <a:t>an appreciation of the progression/career opportunities that exist through the study of </a:t>
            </a:r>
            <a:r>
              <a:rPr lang="en-GB" sz="2400" dirty="0" smtClean="0"/>
              <a:t>Occupational Studies</a:t>
            </a:r>
            <a:r>
              <a:rPr lang="en-GB" sz="2400" dirty="0"/>
              <a:t>;</a:t>
            </a:r>
          </a:p>
          <a:p>
            <a:r>
              <a:rPr lang="en-GB" sz="2400" dirty="0" smtClean="0"/>
              <a:t>develop </a:t>
            </a:r>
            <a:r>
              <a:rPr lang="en-GB" sz="2400" dirty="0"/>
              <a:t>an appreciation of the environmental impacts of the practical tasks they carry out within </a:t>
            </a:r>
            <a:r>
              <a:rPr lang="en-GB" sz="2400" dirty="0" smtClean="0"/>
              <a:t>occupational contexts</a:t>
            </a:r>
            <a:r>
              <a:rPr lang="en-GB" sz="2400" dirty="0"/>
              <a:t>; and</a:t>
            </a:r>
          </a:p>
          <a:p>
            <a:r>
              <a:rPr lang="en-GB" sz="2400" dirty="0" smtClean="0"/>
              <a:t>develop </a:t>
            </a:r>
            <a:r>
              <a:rPr lang="en-GB" sz="2400" dirty="0"/>
              <a:t>an awareness of general and specific health and safety issues arising from activities within </a:t>
            </a:r>
            <a:r>
              <a:rPr lang="en-GB" sz="2400" dirty="0" smtClean="0"/>
              <a:t>occupational contexts</a:t>
            </a:r>
            <a:r>
              <a:rPr lang="en-GB" sz="2400" dirty="0"/>
              <a:t>.</a:t>
            </a:r>
          </a:p>
        </p:txBody>
      </p:sp>
      <p:pic>
        <p:nvPicPr>
          <p:cNvPr id="4" name="Picture 3"/>
          <p:cNvPicPr>
            <a:picLocks noChangeAspect="1"/>
          </p:cNvPicPr>
          <p:nvPr/>
        </p:nvPicPr>
        <p:blipFill>
          <a:blip r:embed="rId2"/>
          <a:stretch>
            <a:fillRect/>
          </a:stretch>
        </p:blipFill>
        <p:spPr>
          <a:xfrm>
            <a:off x="8527340" y="153417"/>
            <a:ext cx="3457999" cy="2301141"/>
          </a:xfrm>
          <a:prstGeom prst="rect">
            <a:avLst/>
          </a:prstGeom>
        </p:spPr>
      </p:pic>
    </p:spTree>
    <p:extLst>
      <p:ext uri="{BB962C8B-B14F-4D97-AF65-F5344CB8AC3E}">
        <p14:creationId xmlns:p14="http://schemas.microsoft.com/office/powerpoint/2010/main" val="1530162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D392B-809B-49CC-86A5-2F0735305D91}"/>
              </a:ext>
            </a:extLst>
          </p:cNvPr>
          <p:cNvSpPr>
            <a:spLocks noGrp="1"/>
          </p:cNvSpPr>
          <p:nvPr>
            <p:ph type="title"/>
          </p:nvPr>
        </p:nvSpPr>
        <p:spPr>
          <a:xfrm>
            <a:off x="861969" y="-104241"/>
            <a:ext cx="10131425" cy="1456267"/>
          </a:xfrm>
        </p:spPr>
        <p:txBody>
          <a:bodyPr/>
          <a:lstStyle/>
          <a:p>
            <a:r>
              <a:rPr lang="en-GB" dirty="0"/>
              <a:t> CCEA </a:t>
            </a:r>
            <a:r>
              <a:rPr lang="en-GB" dirty="0" smtClean="0"/>
              <a:t>OSQ DESIGN AND CREATIVITY </a:t>
            </a:r>
            <a:endParaRPr lang="en-GB" dirty="0"/>
          </a:p>
        </p:txBody>
      </p:sp>
      <p:sp>
        <p:nvSpPr>
          <p:cNvPr id="3" name="Content Placeholder 2">
            <a:extLst>
              <a:ext uri="{FF2B5EF4-FFF2-40B4-BE49-F238E27FC236}">
                <a16:creationId xmlns:a16="http://schemas.microsoft.com/office/drawing/2014/main" id="{20C08E37-D20C-429B-AAC7-3CEAA4ACFFC3}"/>
              </a:ext>
            </a:extLst>
          </p:cNvPr>
          <p:cNvSpPr>
            <a:spLocks noGrp="1"/>
          </p:cNvSpPr>
          <p:nvPr>
            <p:ph idx="1"/>
          </p:nvPr>
        </p:nvSpPr>
        <p:spPr>
          <a:xfrm>
            <a:off x="252203" y="1078174"/>
            <a:ext cx="11102734" cy="4380931"/>
          </a:xfrm>
        </p:spPr>
        <p:txBody>
          <a:bodyPr>
            <a:noAutofit/>
          </a:bodyPr>
          <a:lstStyle/>
          <a:p>
            <a:pPr marL="0" indent="0">
              <a:buNone/>
            </a:pPr>
            <a:r>
              <a:rPr lang="en-GB" sz="2400" dirty="0" smtClean="0"/>
              <a:t>  </a:t>
            </a:r>
            <a:endParaRPr lang="en-GB" sz="2400" dirty="0"/>
          </a:p>
          <a:p>
            <a:pPr>
              <a:tabLst>
                <a:tab pos="9144000" algn="l"/>
              </a:tabLst>
            </a:pPr>
            <a:endParaRPr lang="en-GB" sz="2400" dirty="0"/>
          </a:p>
          <a:p>
            <a:endParaRPr lang="en-GB" sz="2400" dirty="0" smtClean="0"/>
          </a:p>
          <a:p>
            <a:endParaRPr lang="en-GB" sz="2400" dirty="0"/>
          </a:p>
          <a:p>
            <a:endParaRPr lang="en-GB" sz="2400" dirty="0" smtClean="0"/>
          </a:p>
          <a:p>
            <a:pPr marL="0" indent="0">
              <a:buNone/>
            </a:pPr>
            <a:r>
              <a:rPr lang="en-GB" sz="2400" dirty="0" smtClean="0"/>
              <a:t>To </a:t>
            </a:r>
            <a:r>
              <a:rPr lang="en-GB" sz="2400" dirty="0"/>
              <a:t>achieve a qualification, learners must take two units from this occupational   area </a:t>
            </a:r>
            <a:endParaRPr lang="en-GB" sz="2400" dirty="0" smtClean="0"/>
          </a:p>
          <a:p>
            <a:r>
              <a:rPr lang="en-GB" sz="2400" b="1" dirty="0" smtClean="0"/>
              <a:t>1</a:t>
            </a:r>
            <a:r>
              <a:rPr lang="en-GB" sz="2400" b="1" dirty="0"/>
              <a:t>. Website Development </a:t>
            </a:r>
            <a:endParaRPr lang="en-GB" sz="2400" b="1" dirty="0" smtClean="0"/>
          </a:p>
          <a:p>
            <a:r>
              <a:rPr lang="en-GB" sz="2400" b="1" dirty="0" smtClean="0"/>
              <a:t> </a:t>
            </a:r>
            <a:r>
              <a:rPr lang="en-GB" sz="2400" b="1" dirty="0" smtClean="0"/>
              <a:t>2. Graphic Design</a:t>
            </a:r>
            <a:endParaRPr lang="en-GB" sz="2400" b="1" dirty="0"/>
          </a:p>
          <a:p>
            <a:endParaRPr lang="en-GB" sz="2400" i="1" dirty="0" smtClean="0">
              <a:latin typeface="Ink Free" panose="03080402000500000000" pitchFamily="66" charset="0"/>
            </a:endParaRPr>
          </a:p>
          <a:p>
            <a:pPr marL="0" indent="0">
              <a:buNone/>
            </a:pPr>
            <a:r>
              <a:rPr lang="en-GB" sz="2400" b="1" u="sng" dirty="0" smtClean="0">
                <a:latin typeface="Ink Free" panose="03080402000500000000" pitchFamily="66" charset="0"/>
              </a:rPr>
              <a:t>Feedback </a:t>
            </a:r>
            <a:r>
              <a:rPr lang="en-GB" sz="2400" b="1" u="sng" dirty="0" smtClean="0">
                <a:latin typeface="Ink Free" panose="03080402000500000000" pitchFamily="66" charset="0"/>
              </a:rPr>
              <a:t>from a Past Student </a:t>
            </a:r>
            <a:endParaRPr lang="en-GB" sz="2400" b="1" u="sng" dirty="0" smtClean="0"/>
          </a:p>
          <a:p>
            <a:r>
              <a:rPr lang="en-GB" sz="2400" i="1" dirty="0" smtClean="0">
                <a:latin typeface="Ink Free" panose="03080402000500000000" pitchFamily="66" charset="0"/>
              </a:rPr>
              <a:t>“I loved researching for my own Website – I produced a Website for a local  Hair and Beauty Shop– My friend works there and when I completed it, I was able to show the manager who was delighted with the end result!  I now provide ICT help and support to this company which means that I update their Website and ensure that all their online marketing is up to date on their </a:t>
            </a:r>
            <a:r>
              <a:rPr lang="en-GB" sz="2400" i="1" dirty="0" err="1" smtClean="0">
                <a:latin typeface="Ink Free" panose="03080402000500000000" pitchFamily="66" charset="0"/>
              </a:rPr>
              <a:t>Instragram</a:t>
            </a:r>
            <a:r>
              <a:rPr lang="en-GB" sz="2400" i="1" dirty="0" smtClean="0">
                <a:latin typeface="Ink Free" panose="03080402000500000000" pitchFamily="66" charset="0"/>
              </a:rPr>
              <a:t> and Facebook page!  I have created a Logo as well as hard copy and online magazine and brochures for a range of other companies and love my work”		</a:t>
            </a:r>
            <a:endParaRPr lang="en-GB" sz="2400" dirty="0"/>
          </a:p>
          <a:p>
            <a:r>
              <a:rPr lang="en-GB" sz="2400" dirty="0"/>
              <a:t>2. </a:t>
            </a:r>
          </a:p>
          <a:p>
            <a:endParaRPr lang="en-GB" sz="2400" dirty="0"/>
          </a:p>
        </p:txBody>
      </p:sp>
      <p:pic>
        <p:nvPicPr>
          <p:cNvPr id="4" name="Picture 3"/>
          <p:cNvPicPr>
            <a:picLocks noChangeAspect="1"/>
          </p:cNvPicPr>
          <p:nvPr/>
        </p:nvPicPr>
        <p:blipFill>
          <a:blip r:embed="rId2"/>
          <a:stretch>
            <a:fillRect/>
          </a:stretch>
        </p:blipFill>
        <p:spPr>
          <a:xfrm>
            <a:off x="7685111" y="2038706"/>
            <a:ext cx="1854674" cy="1797732"/>
          </a:xfrm>
          <a:prstGeom prst="rect">
            <a:avLst/>
          </a:prstGeom>
        </p:spPr>
      </p:pic>
    </p:spTree>
    <p:extLst>
      <p:ext uri="{BB962C8B-B14F-4D97-AF65-F5344CB8AC3E}">
        <p14:creationId xmlns:p14="http://schemas.microsoft.com/office/powerpoint/2010/main" val="11840499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D0EAF-C78E-46CA-A76E-51C4D743D483}"/>
              </a:ext>
            </a:extLst>
          </p:cNvPr>
          <p:cNvSpPr>
            <a:spLocks noGrp="1"/>
          </p:cNvSpPr>
          <p:nvPr>
            <p:ph type="title"/>
          </p:nvPr>
        </p:nvSpPr>
        <p:spPr>
          <a:xfrm>
            <a:off x="617717" y="300571"/>
            <a:ext cx="8608169" cy="1719298"/>
          </a:xfrm>
        </p:spPr>
        <p:txBody>
          <a:bodyPr>
            <a:normAutofit fontScale="90000"/>
          </a:bodyPr>
          <a:lstStyle/>
          <a:p>
            <a:pPr>
              <a:lnSpc>
                <a:spcPct val="90000"/>
              </a:lnSpc>
            </a:pPr>
            <a:r>
              <a:rPr lang="en-GB" sz="4000" b="1" dirty="0"/>
              <a:t>COURSE CONTENT - YEAR </a:t>
            </a:r>
            <a:r>
              <a:rPr lang="en-GB" sz="4000" b="1" dirty="0" smtClean="0"/>
              <a:t>11</a:t>
            </a:r>
            <a:br>
              <a:rPr lang="en-GB" sz="4000" b="1" dirty="0" smtClean="0"/>
            </a:br>
            <a:r>
              <a:rPr lang="en-GB" sz="4000" b="1" dirty="0" smtClean="0"/>
              <a:t>OSQ DESIGN AND CREATIVITY</a:t>
            </a:r>
            <a:r>
              <a:rPr lang="en-GB" sz="2300" dirty="0">
                <a:highlight>
                  <a:srgbClr val="FFFF00"/>
                </a:highlight>
              </a:rPr>
              <a:t/>
            </a:r>
            <a:br>
              <a:rPr lang="en-GB" sz="2300" dirty="0">
                <a:highlight>
                  <a:srgbClr val="FFFF00"/>
                </a:highlight>
              </a:rPr>
            </a:br>
            <a:r>
              <a:rPr lang="en-GB" sz="2300" dirty="0">
                <a:highlight>
                  <a:srgbClr val="FFFF00"/>
                </a:highlight>
              </a:rPr>
              <a:t/>
            </a:r>
            <a:br>
              <a:rPr lang="en-GB" sz="2300" dirty="0">
                <a:highlight>
                  <a:srgbClr val="FFFF00"/>
                </a:highlight>
              </a:rPr>
            </a:br>
            <a:r>
              <a:rPr lang="en-GB" sz="2300" dirty="0"/>
              <a:t/>
            </a:r>
            <a:br>
              <a:rPr lang="en-GB" sz="2300" dirty="0"/>
            </a:br>
            <a:endParaRPr lang="en-GB" sz="2300" dirty="0"/>
          </a:p>
        </p:txBody>
      </p:sp>
      <p:sp>
        <p:nvSpPr>
          <p:cNvPr id="3" name="Content Placeholder 2">
            <a:extLst>
              <a:ext uri="{FF2B5EF4-FFF2-40B4-BE49-F238E27FC236}">
                <a16:creationId xmlns:a16="http://schemas.microsoft.com/office/drawing/2014/main" id="{DA39230B-8C79-4D1D-B2A6-F3D8FA926D53}"/>
              </a:ext>
            </a:extLst>
          </p:cNvPr>
          <p:cNvSpPr>
            <a:spLocks noGrp="1"/>
          </p:cNvSpPr>
          <p:nvPr>
            <p:ph idx="1"/>
          </p:nvPr>
        </p:nvSpPr>
        <p:spPr>
          <a:xfrm>
            <a:off x="283872" y="1796780"/>
            <a:ext cx="10907292" cy="4890623"/>
          </a:xfrm>
        </p:spPr>
        <p:txBody>
          <a:bodyPr>
            <a:normAutofit fontScale="92500" lnSpcReduction="20000"/>
          </a:bodyPr>
          <a:lstStyle/>
          <a:p>
            <a:r>
              <a:rPr lang="en-GB" sz="3200" b="1" dirty="0"/>
              <a:t>Website </a:t>
            </a:r>
            <a:r>
              <a:rPr lang="en-GB" sz="3200" b="1" dirty="0" smtClean="0"/>
              <a:t>Development</a:t>
            </a:r>
          </a:p>
          <a:p>
            <a:endParaRPr lang="en-GB" sz="2600" dirty="0"/>
          </a:p>
          <a:p>
            <a:pPr marL="0" indent="0">
              <a:buNone/>
            </a:pPr>
            <a:r>
              <a:rPr lang="en-GB" sz="2600" dirty="0"/>
              <a:t>This unit is designed to develop </a:t>
            </a:r>
            <a:r>
              <a:rPr lang="en-GB" sz="2600" dirty="0" smtClean="0"/>
              <a:t> </a:t>
            </a:r>
            <a:r>
              <a:rPr lang="en-GB" sz="2600" dirty="0"/>
              <a:t>vocational skills in </a:t>
            </a:r>
            <a:endParaRPr lang="en-GB" sz="2600" dirty="0" smtClean="0"/>
          </a:p>
          <a:p>
            <a:pPr marL="0" indent="0">
              <a:buNone/>
            </a:pPr>
            <a:r>
              <a:rPr lang="en-GB" sz="2600" dirty="0" smtClean="0"/>
              <a:t>website </a:t>
            </a:r>
            <a:r>
              <a:rPr lang="en-GB" sz="2600" dirty="0"/>
              <a:t>development and associated activities. Learners </a:t>
            </a:r>
            <a:endParaRPr lang="en-GB" sz="2600" dirty="0" smtClean="0"/>
          </a:p>
          <a:p>
            <a:pPr marL="0" indent="0">
              <a:buNone/>
            </a:pPr>
            <a:r>
              <a:rPr lang="en-GB" sz="2600" dirty="0" smtClean="0"/>
              <a:t>will </a:t>
            </a:r>
            <a:r>
              <a:rPr lang="en-GB" sz="2600" dirty="0"/>
              <a:t>develop skills in planning, producing and presenting a website (based on client brief) using industry standard procedures</a:t>
            </a:r>
            <a:r>
              <a:rPr lang="en-GB" sz="2600" dirty="0" smtClean="0"/>
              <a:t>.</a:t>
            </a:r>
          </a:p>
          <a:p>
            <a:endParaRPr lang="en-GB" sz="2600" dirty="0"/>
          </a:p>
          <a:p>
            <a:pPr marL="0" indent="0">
              <a:buNone/>
            </a:pPr>
            <a:r>
              <a:rPr lang="en-GB" sz="2600" dirty="0" smtClean="0"/>
              <a:t>You can choose to build a Website for a local company or you can build one for your own company! Many students like to create a Website for a local company which makes it more realistic.  Some local companies do not have A Website so this could be an ideal opportunity for you to show them what is possible as well as showcasing your ICT skills!</a:t>
            </a:r>
            <a:endParaRPr lang="en-GB" sz="2600" dirty="0"/>
          </a:p>
          <a:p>
            <a:endParaRPr lang="en-GB" dirty="0"/>
          </a:p>
          <a:p>
            <a:pPr marL="0" indent="0">
              <a:buNone/>
            </a:pPr>
            <a:endParaRPr lang="en-GB" dirty="0"/>
          </a:p>
          <a:p>
            <a:endParaRPr lang="en-GB" dirty="0"/>
          </a:p>
        </p:txBody>
      </p:sp>
      <p:pic>
        <p:nvPicPr>
          <p:cNvPr id="4" name="Picture 3"/>
          <p:cNvPicPr>
            <a:picLocks noChangeAspect="1"/>
          </p:cNvPicPr>
          <p:nvPr/>
        </p:nvPicPr>
        <p:blipFill>
          <a:blip r:embed="rId3"/>
          <a:stretch>
            <a:fillRect/>
          </a:stretch>
        </p:blipFill>
        <p:spPr>
          <a:xfrm>
            <a:off x="7196772" y="191068"/>
            <a:ext cx="4725917" cy="2646513"/>
          </a:xfrm>
          <a:prstGeom prst="rect">
            <a:avLst/>
          </a:prstGeom>
        </p:spPr>
      </p:pic>
    </p:spTree>
    <p:extLst>
      <p:ext uri="{BB962C8B-B14F-4D97-AF65-F5344CB8AC3E}">
        <p14:creationId xmlns:p14="http://schemas.microsoft.com/office/powerpoint/2010/main" val="28888460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D0EAF-C78E-46CA-A76E-51C4D743D483}"/>
              </a:ext>
            </a:extLst>
          </p:cNvPr>
          <p:cNvSpPr>
            <a:spLocks noGrp="1"/>
          </p:cNvSpPr>
          <p:nvPr>
            <p:ph type="title"/>
          </p:nvPr>
        </p:nvSpPr>
        <p:spPr>
          <a:xfrm>
            <a:off x="814043" y="617616"/>
            <a:ext cx="8837756" cy="1224832"/>
          </a:xfrm>
        </p:spPr>
        <p:txBody>
          <a:bodyPr>
            <a:normAutofit fontScale="90000"/>
          </a:bodyPr>
          <a:lstStyle/>
          <a:p>
            <a:pPr>
              <a:lnSpc>
                <a:spcPct val="90000"/>
              </a:lnSpc>
            </a:pPr>
            <a:r>
              <a:rPr lang="en-GB" sz="4000" b="1" dirty="0"/>
              <a:t>COURSE CONTENT - YEAR </a:t>
            </a:r>
            <a:r>
              <a:rPr lang="en-GB" sz="4000" b="1" dirty="0" smtClean="0"/>
              <a:t>12</a:t>
            </a:r>
            <a:br>
              <a:rPr lang="en-GB" sz="4000" b="1" dirty="0" smtClean="0"/>
            </a:br>
            <a:r>
              <a:rPr lang="en-GB" sz="4000" b="1" dirty="0" smtClean="0"/>
              <a:t>OSQ DESIGN AND CREATIVITY</a:t>
            </a:r>
            <a:r>
              <a:rPr lang="en-GB" sz="2300" dirty="0">
                <a:highlight>
                  <a:srgbClr val="FFFF00"/>
                </a:highlight>
              </a:rPr>
              <a:t/>
            </a:r>
            <a:br>
              <a:rPr lang="en-GB" sz="2300" dirty="0">
                <a:highlight>
                  <a:srgbClr val="FFFF00"/>
                </a:highlight>
              </a:rPr>
            </a:br>
            <a:r>
              <a:rPr lang="en-GB" sz="2300" dirty="0" smtClean="0">
                <a:highlight>
                  <a:srgbClr val="FFFF00"/>
                </a:highlight>
              </a:rPr>
              <a:t/>
            </a:r>
            <a:br>
              <a:rPr lang="en-GB" sz="2300" dirty="0" smtClean="0">
                <a:highlight>
                  <a:srgbClr val="FFFF00"/>
                </a:highlight>
              </a:rPr>
            </a:br>
            <a:r>
              <a:rPr lang="en-GB" sz="2300" dirty="0"/>
              <a:t/>
            </a:r>
            <a:br>
              <a:rPr lang="en-GB" sz="2300" dirty="0"/>
            </a:br>
            <a:endParaRPr lang="en-GB" sz="2300" dirty="0"/>
          </a:p>
        </p:txBody>
      </p:sp>
      <p:sp>
        <p:nvSpPr>
          <p:cNvPr id="3" name="Content Placeholder 2">
            <a:extLst>
              <a:ext uri="{FF2B5EF4-FFF2-40B4-BE49-F238E27FC236}">
                <a16:creationId xmlns:a16="http://schemas.microsoft.com/office/drawing/2014/main" id="{DA39230B-8C79-4D1D-B2A6-F3D8FA926D53}"/>
              </a:ext>
            </a:extLst>
          </p:cNvPr>
          <p:cNvSpPr>
            <a:spLocks noGrp="1"/>
          </p:cNvSpPr>
          <p:nvPr>
            <p:ph idx="1"/>
          </p:nvPr>
        </p:nvSpPr>
        <p:spPr>
          <a:xfrm>
            <a:off x="814043" y="2634644"/>
            <a:ext cx="4002936" cy="3637935"/>
          </a:xfrm>
        </p:spPr>
        <p:txBody>
          <a:bodyPr>
            <a:normAutofit/>
          </a:bodyPr>
          <a:lstStyle/>
          <a:p>
            <a:pPr marL="0" indent="0">
              <a:lnSpc>
                <a:spcPct val="90000"/>
              </a:lnSpc>
              <a:buNone/>
            </a:pPr>
            <a:endParaRPr lang="en-GB" sz="1500" dirty="0"/>
          </a:p>
          <a:p>
            <a:pPr>
              <a:lnSpc>
                <a:spcPct val="90000"/>
              </a:lnSpc>
            </a:pPr>
            <a:endParaRPr lang="en-GB" sz="1500" dirty="0"/>
          </a:p>
          <a:p>
            <a:pPr marL="0" indent="0">
              <a:lnSpc>
                <a:spcPct val="90000"/>
              </a:lnSpc>
              <a:buNone/>
            </a:pPr>
            <a:endParaRPr lang="en-GB" sz="1500" dirty="0"/>
          </a:p>
          <a:p>
            <a:pPr>
              <a:lnSpc>
                <a:spcPct val="90000"/>
              </a:lnSpc>
            </a:pPr>
            <a:endParaRPr lang="en-GB" sz="1500" dirty="0"/>
          </a:p>
        </p:txBody>
      </p:sp>
      <p:sp>
        <p:nvSpPr>
          <p:cNvPr id="7" name="Rectangle 6"/>
          <p:cNvSpPr/>
          <p:nvPr/>
        </p:nvSpPr>
        <p:spPr>
          <a:xfrm>
            <a:off x="251505" y="2376119"/>
            <a:ext cx="11376387" cy="4154984"/>
          </a:xfrm>
          <a:prstGeom prst="rect">
            <a:avLst/>
          </a:prstGeom>
        </p:spPr>
        <p:txBody>
          <a:bodyPr wrap="square">
            <a:spAutoFit/>
          </a:bodyPr>
          <a:lstStyle/>
          <a:p>
            <a:r>
              <a:rPr lang="en-GB" sz="2400" b="1" u="sng" dirty="0"/>
              <a:t>Graphic </a:t>
            </a:r>
            <a:r>
              <a:rPr lang="en-GB" sz="2400" b="1" u="sng" dirty="0" smtClean="0"/>
              <a:t>Design</a:t>
            </a:r>
          </a:p>
          <a:p>
            <a:endParaRPr lang="en-GB" sz="2400" b="1" u="sng" dirty="0"/>
          </a:p>
          <a:p>
            <a:r>
              <a:rPr lang="en-GB" sz="2400" dirty="0"/>
              <a:t>This unit is designed to develop skills in graphic design and associated activities. Learners will develop skills in planning, producing, and presenting a graphic design project (based on a client brief) using industry standard procedures</a:t>
            </a:r>
            <a:r>
              <a:rPr lang="en-GB" sz="2400" dirty="0" smtClean="0"/>
              <a:t>.</a:t>
            </a:r>
          </a:p>
          <a:p>
            <a:endParaRPr lang="en-GB" sz="2400" dirty="0" smtClean="0"/>
          </a:p>
          <a:p>
            <a:r>
              <a:rPr lang="en-GB" sz="2400" dirty="0" smtClean="0"/>
              <a:t>Examples </a:t>
            </a:r>
            <a:r>
              <a:rPr lang="en-GB" sz="2400" dirty="0"/>
              <a:t>of topics that could be used </a:t>
            </a:r>
            <a:r>
              <a:rPr lang="en-GB" sz="2400" dirty="0" smtClean="0"/>
              <a:t>for design </a:t>
            </a:r>
            <a:r>
              <a:rPr lang="en-GB" sz="2400" dirty="0"/>
              <a:t>briefs include events/festivals, health and wellbeing, transport, country or city life, or communication</a:t>
            </a:r>
            <a:r>
              <a:rPr lang="en-GB" sz="2400" dirty="0" smtClean="0"/>
              <a:t>.</a:t>
            </a:r>
          </a:p>
          <a:p>
            <a:endParaRPr lang="en-GB" sz="2400" dirty="0"/>
          </a:p>
          <a:p>
            <a:r>
              <a:rPr lang="en-GB" sz="2400" dirty="0"/>
              <a:t>Final outcomes can include a brochure, a leaflet, outdoor advertising, an online advert or a colour spread for </a:t>
            </a:r>
            <a:r>
              <a:rPr lang="en-GB" sz="2400" dirty="0" smtClean="0"/>
              <a:t>a magazine </a:t>
            </a:r>
            <a:r>
              <a:rPr lang="en-GB" sz="2400" dirty="0"/>
              <a:t>or a newspaper</a:t>
            </a:r>
            <a:r>
              <a:rPr lang="en-GB" sz="2400" dirty="0" smtClean="0"/>
              <a:t>.</a:t>
            </a:r>
            <a:endParaRPr lang="en-GB" sz="2400" dirty="0"/>
          </a:p>
        </p:txBody>
      </p:sp>
      <p:pic>
        <p:nvPicPr>
          <p:cNvPr id="4" name="Picture 3"/>
          <p:cNvPicPr>
            <a:picLocks noChangeAspect="1"/>
          </p:cNvPicPr>
          <p:nvPr/>
        </p:nvPicPr>
        <p:blipFill>
          <a:blip r:embed="rId3"/>
          <a:stretch>
            <a:fillRect/>
          </a:stretch>
        </p:blipFill>
        <p:spPr>
          <a:xfrm>
            <a:off x="7703733" y="230593"/>
            <a:ext cx="4324157" cy="2594494"/>
          </a:xfrm>
          <a:prstGeom prst="rect">
            <a:avLst/>
          </a:prstGeom>
        </p:spPr>
      </p:pic>
    </p:spTree>
    <p:extLst>
      <p:ext uri="{BB962C8B-B14F-4D97-AF65-F5344CB8AC3E}">
        <p14:creationId xmlns:p14="http://schemas.microsoft.com/office/powerpoint/2010/main" val="1124993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AF2A93D-1B59-4095-BB1C-3057BEA7C2ED}"/>
              </a:ext>
            </a:extLst>
          </p:cNvPr>
          <p:cNvPicPr>
            <a:picLocks noChangeAspect="1"/>
          </p:cNvPicPr>
          <p:nvPr/>
        </p:nvPicPr>
        <p:blipFill rotWithShape="1">
          <a:blip r:embed="rId3"/>
          <a:srcRect t="8607" b="7123"/>
          <a:stretch/>
        </p:blipFill>
        <p:spPr>
          <a:xfrm>
            <a:off x="-3155" y="10"/>
            <a:ext cx="12191980" cy="6857990"/>
          </a:xfrm>
          <a:prstGeom prst="rect">
            <a:avLst/>
          </a:prstGeom>
        </p:spPr>
      </p:pic>
      <p:pic>
        <p:nvPicPr>
          <p:cNvPr id="10" name="Picture 9">
            <a:extLst>
              <a:ext uri="{FF2B5EF4-FFF2-40B4-BE49-F238E27FC236}">
                <a16:creationId xmlns:a16="http://schemas.microsoft.com/office/drawing/2014/main" id="{0C8B7D16-051E-4562-B872-ABF369C457CA}"/>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Freeform 5">
            <a:extLst>
              <a:ext uri="{FF2B5EF4-FFF2-40B4-BE49-F238E27FC236}">
                <a16:creationId xmlns:a16="http://schemas.microsoft.com/office/drawing/2014/main" id="{ED10CF64-F588-4794-80E9-12CBA17849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516466" y="-18309"/>
            <a:ext cx="11159068" cy="6894618"/>
          </a:xfrm>
          <a:custGeom>
            <a:avLst/>
            <a:gdLst>
              <a:gd name="T0" fmla="*/ 2331 w 2331"/>
              <a:gd name="T1" fmla="*/ 721 h 1440"/>
              <a:gd name="T2" fmla="*/ 2082 w 2331"/>
              <a:gd name="T3" fmla="*/ 0 h 1440"/>
              <a:gd name="T4" fmla="*/ 249 w 2331"/>
              <a:gd name="T5" fmla="*/ 0 h 1440"/>
              <a:gd name="T6" fmla="*/ 0 w 2331"/>
              <a:gd name="T7" fmla="*/ 721 h 1440"/>
              <a:gd name="T8" fmla="*/ 248 w 2331"/>
              <a:gd name="T9" fmla="*/ 1440 h 1440"/>
              <a:gd name="T10" fmla="*/ 2083 w 2331"/>
              <a:gd name="T11" fmla="*/ 1440 h 1440"/>
              <a:gd name="T12" fmla="*/ 2331 w 2331"/>
              <a:gd name="T13" fmla="*/ 721 h 1440"/>
            </a:gdLst>
            <a:ahLst/>
            <a:cxnLst>
              <a:cxn ang="0">
                <a:pos x="T0" y="T1"/>
              </a:cxn>
              <a:cxn ang="0">
                <a:pos x="T2" y="T3"/>
              </a:cxn>
              <a:cxn ang="0">
                <a:pos x="T4" y="T5"/>
              </a:cxn>
              <a:cxn ang="0">
                <a:pos x="T6" y="T7"/>
              </a:cxn>
              <a:cxn ang="0">
                <a:pos x="T8" y="T9"/>
              </a:cxn>
              <a:cxn ang="0">
                <a:pos x="T10" y="T11"/>
              </a:cxn>
              <a:cxn ang="0">
                <a:pos x="T12" y="T13"/>
              </a:cxn>
            </a:cxnLst>
            <a:rect l="0" t="0" r="r" b="b"/>
            <a:pathLst>
              <a:path w="2331" h="1440">
                <a:moveTo>
                  <a:pt x="2331" y="721"/>
                </a:moveTo>
                <a:cubicBezTo>
                  <a:pt x="2331" y="449"/>
                  <a:pt x="2238" y="198"/>
                  <a:pt x="2082" y="0"/>
                </a:cubicBezTo>
                <a:cubicBezTo>
                  <a:pt x="249" y="0"/>
                  <a:pt x="249" y="0"/>
                  <a:pt x="249" y="0"/>
                </a:cubicBezTo>
                <a:cubicBezTo>
                  <a:pt x="93" y="198"/>
                  <a:pt x="0" y="449"/>
                  <a:pt x="0" y="721"/>
                </a:cubicBezTo>
                <a:cubicBezTo>
                  <a:pt x="0" y="992"/>
                  <a:pt x="92" y="1242"/>
                  <a:pt x="248" y="1440"/>
                </a:cubicBezTo>
                <a:cubicBezTo>
                  <a:pt x="2083" y="1440"/>
                  <a:pt x="2083" y="1440"/>
                  <a:pt x="2083" y="1440"/>
                </a:cubicBezTo>
                <a:cubicBezTo>
                  <a:pt x="2239" y="1242"/>
                  <a:pt x="2331" y="992"/>
                  <a:pt x="2331" y="721"/>
                </a:cubicBezTo>
                <a:close/>
              </a:path>
            </a:pathLst>
          </a:custGeom>
          <a:solidFill>
            <a:schemeClr val="bg1">
              <a:alpha val="60000"/>
            </a:schemeClr>
          </a:solid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3A0D0EAF-C78E-46CA-A76E-51C4D743D483}"/>
              </a:ext>
            </a:extLst>
          </p:cNvPr>
          <p:cNvSpPr>
            <a:spLocks noGrp="1"/>
          </p:cNvSpPr>
          <p:nvPr>
            <p:ph type="title"/>
          </p:nvPr>
        </p:nvSpPr>
        <p:spPr>
          <a:xfrm>
            <a:off x="1380067" y="838200"/>
            <a:ext cx="10217884" cy="1227667"/>
          </a:xfrm>
        </p:spPr>
        <p:txBody>
          <a:bodyPr>
            <a:normAutofit/>
          </a:bodyPr>
          <a:lstStyle/>
          <a:p>
            <a:pPr>
              <a:lnSpc>
                <a:spcPct val="90000"/>
              </a:lnSpc>
            </a:pPr>
            <a:r>
              <a:rPr lang="en-GB" sz="2800" b="1" dirty="0"/>
              <a:t>COURSE </a:t>
            </a:r>
            <a:r>
              <a:rPr lang="en-GB" sz="2800" b="1" dirty="0" smtClean="0"/>
              <a:t>QUALIFICATIONS</a:t>
            </a:r>
            <a:r>
              <a:rPr lang="en-GB" sz="2500" dirty="0"/>
              <a:t/>
            </a:r>
            <a:br>
              <a:rPr lang="en-GB" sz="2500" dirty="0"/>
            </a:br>
            <a:endParaRPr lang="en-GB" sz="2500" dirty="0"/>
          </a:p>
        </p:txBody>
      </p:sp>
      <p:sp>
        <p:nvSpPr>
          <p:cNvPr id="3" name="Content Placeholder 2">
            <a:extLst>
              <a:ext uri="{FF2B5EF4-FFF2-40B4-BE49-F238E27FC236}">
                <a16:creationId xmlns:a16="http://schemas.microsoft.com/office/drawing/2014/main" id="{DA39230B-8C79-4D1D-B2A6-F3D8FA926D53}"/>
              </a:ext>
            </a:extLst>
          </p:cNvPr>
          <p:cNvSpPr>
            <a:spLocks noGrp="1"/>
          </p:cNvSpPr>
          <p:nvPr>
            <p:ph idx="1"/>
          </p:nvPr>
        </p:nvSpPr>
        <p:spPr>
          <a:xfrm>
            <a:off x="1221446" y="3110018"/>
            <a:ext cx="9437159" cy="3784600"/>
          </a:xfrm>
        </p:spPr>
        <p:txBody>
          <a:bodyPr>
            <a:normAutofit/>
          </a:bodyPr>
          <a:lstStyle/>
          <a:p>
            <a:endParaRPr lang="en-GB" dirty="0"/>
          </a:p>
          <a:p>
            <a:pPr marL="0" indent="0">
              <a:buNone/>
            </a:pPr>
            <a:endParaRPr lang="en-GB" dirty="0"/>
          </a:p>
          <a:p>
            <a:endParaRPr lang="en-GB" dirty="0"/>
          </a:p>
          <a:p>
            <a:pPr marL="0" indent="0">
              <a:buNone/>
            </a:pPr>
            <a:endParaRPr lang="en-GB" dirty="0"/>
          </a:p>
          <a:p>
            <a:endParaRPr lang="en-GB" dirty="0"/>
          </a:p>
        </p:txBody>
      </p:sp>
      <p:pic>
        <p:nvPicPr>
          <p:cNvPr id="4" name="Picture 3"/>
          <p:cNvPicPr>
            <a:picLocks noChangeAspect="1"/>
          </p:cNvPicPr>
          <p:nvPr/>
        </p:nvPicPr>
        <p:blipFill rotWithShape="1">
          <a:blip r:embed="rId5"/>
          <a:srcRect b="42128"/>
          <a:stretch/>
        </p:blipFill>
        <p:spPr>
          <a:xfrm>
            <a:off x="38886" y="3366937"/>
            <a:ext cx="7144781" cy="2955539"/>
          </a:xfrm>
          <a:prstGeom prst="rect">
            <a:avLst/>
          </a:prstGeom>
        </p:spPr>
      </p:pic>
      <p:pic>
        <p:nvPicPr>
          <p:cNvPr id="6" name="Picture 5"/>
          <p:cNvPicPr>
            <a:picLocks noChangeAspect="1"/>
          </p:cNvPicPr>
          <p:nvPr/>
        </p:nvPicPr>
        <p:blipFill>
          <a:blip r:embed="rId6"/>
          <a:stretch>
            <a:fillRect/>
          </a:stretch>
        </p:blipFill>
        <p:spPr>
          <a:xfrm>
            <a:off x="6359857" y="0"/>
            <a:ext cx="5824142" cy="3875701"/>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3934887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37A7B-50AD-41EA-89B1-83152FC80EF9}"/>
              </a:ext>
            </a:extLst>
          </p:cNvPr>
          <p:cNvSpPr>
            <a:spLocks noGrp="1"/>
          </p:cNvSpPr>
          <p:nvPr>
            <p:ph type="title"/>
          </p:nvPr>
        </p:nvSpPr>
        <p:spPr>
          <a:xfrm>
            <a:off x="5048764" y="0"/>
            <a:ext cx="6593075" cy="1612490"/>
          </a:xfrm>
        </p:spPr>
        <p:txBody>
          <a:bodyPr>
            <a:normAutofit/>
          </a:bodyPr>
          <a:lstStyle/>
          <a:p>
            <a:r>
              <a:rPr lang="en-GB" dirty="0"/>
              <a:t>Progression opportunities</a:t>
            </a:r>
          </a:p>
        </p:txBody>
      </p:sp>
      <p:pic>
        <p:nvPicPr>
          <p:cNvPr id="5122" name="Picture 2" descr="IT – EDUCAnet Erasmus+ Courses">
            <a:extLst>
              <a:ext uri="{FF2B5EF4-FFF2-40B4-BE49-F238E27FC236}">
                <a16:creationId xmlns:a16="http://schemas.microsoft.com/office/drawing/2014/main" id="{CF962D42-1D32-4BDF-B23E-20D314F8A66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7009" r="19896"/>
          <a:stretch/>
        </p:blipFill>
        <p:spPr bwMode="auto">
          <a:xfrm>
            <a:off x="0" y="505942"/>
            <a:ext cx="3966455" cy="586756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F3705478-EF99-48EE-A496-1B2961A88D13}"/>
              </a:ext>
            </a:extLst>
          </p:cNvPr>
          <p:cNvSpPr>
            <a:spLocks noGrp="1"/>
          </p:cNvSpPr>
          <p:nvPr>
            <p:ph idx="1"/>
          </p:nvPr>
        </p:nvSpPr>
        <p:spPr>
          <a:xfrm>
            <a:off x="4341607" y="996287"/>
            <a:ext cx="7300232" cy="5704764"/>
          </a:xfrm>
        </p:spPr>
        <p:txBody>
          <a:bodyPr>
            <a:normAutofit fontScale="77500" lnSpcReduction="20000"/>
          </a:bodyPr>
          <a:lstStyle/>
          <a:p>
            <a:pPr marL="0" indent="0">
              <a:lnSpc>
                <a:spcPct val="90000"/>
              </a:lnSpc>
              <a:buNone/>
            </a:pPr>
            <a:r>
              <a:rPr lang="en-GB" sz="3100" b="1" dirty="0"/>
              <a:t/>
            </a:r>
            <a:br>
              <a:rPr lang="en-GB" sz="3100" b="1" dirty="0"/>
            </a:br>
            <a:r>
              <a:rPr lang="en-GB" sz="3100" dirty="0"/>
              <a:t>This course prepares students for employment in the Digital Technology/ICT area. Examples are - Technician, Computer Programmer, ICT/Digital Technology Teacher, Software/Games Developer etc…</a:t>
            </a:r>
          </a:p>
          <a:p>
            <a:pPr marL="0" indent="0">
              <a:lnSpc>
                <a:spcPct val="90000"/>
              </a:lnSpc>
              <a:buNone/>
            </a:pPr>
            <a:r>
              <a:rPr lang="en-GB" sz="3100" dirty="0"/>
              <a:t> </a:t>
            </a:r>
          </a:p>
          <a:p>
            <a:pPr marL="0" indent="0">
              <a:lnSpc>
                <a:spcPct val="90000"/>
              </a:lnSpc>
              <a:buNone/>
            </a:pPr>
            <a:r>
              <a:rPr lang="en-GB" sz="3100" dirty="0"/>
              <a:t>This course also:</a:t>
            </a:r>
          </a:p>
          <a:p>
            <a:pPr lvl="0">
              <a:lnSpc>
                <a:spcPct val="90000"/>
              </a:lnSpc>
            </a:pPr>
            <a:r>
              <a:rPr lang="en-GB" sz="3100" dirty="0"/>
              <a:t>Enables progression to further and higher education level and employment</a:t>
            </a:r>
          </a:p>
          <a:p>
            <a:pPr lvl="0">
              <a:lnSpc>
                <a:spcPct val="90000"/>
              </a:lnSpc>
            </a:pPr>
            <a:r>
              <a:rPr lang="en-GB" sz="3100" dirty="0"/>
              <a:t>Applies knowledge across a range of ICT/Digital Technology based scenarios</a:t>
            </a:r>
          </a:p>
          <a:p>
            <a:pPr lvl="0">
              <a:lnSpc>
                <a:spcPct val="90000"/>
              </a:lnSpc>
            </a:pPr>
            <a:r>
              <a:rPr lang="en-GB" sz="3100" dirty="0"/>
              <a:t>Develops valuable and transferable skills to prepare you for an ever changing and dynamic work place</a:t>
            </a:r>
          </a:p>
          <a:p>
            <a:pPr marL="0" indent="0">
              <a:lnSpc>
                <a:spcPct val="90000"/>
              </a:lnSpc>
              <a:buNone/>
            </a:pPr>
            <a:r>
              <a:rPr lang="en-GB" sz="3100" dirty="0"/>
              <a:t> </a:t>
            </a:r>
          </a:p>
          <a:p>
            <a:pPr marL="0" indent="0">
              <a:lnSpc>
                <a:spcPct val="90000"/>
              </a:lnSpc>
              <a:buNone/>
            </a:pPr>
            <a:r>
              <a:rPr lang="en-GB" sz="3100" dirty="0"/>
              <a:t>Students can further their study in Sixth Form by completing:</a:t>
            </a:r>
          </a:p>
          <a:p>
            <a:pPr>
              <a:lnSpc>
                <a:spcPct val="90000"/>
              </a:lnSpc>
            </a:pPr>
            <a:r>
              <a:rPr lang="en-GB" sz="3100" dirty="0"/>
              <a:t>OCR Cambridge Technicals in ICT</a:t>
            </a:r>
          </a:p>
          <a:p>
            <a:pPr>
              <a:lnSpc>
                <a:spcPct val="90000"/>
              </a:lnSpc>
            </a:pPr>
            <a:endParaRPr lang="en-GB" sz="1500" dirty="0"/>
          </a:p>
        </p:txBody>
      </p:sp>
    </p:spTree>
    <p:extLst>
      <p:ext uri="{BB962C8B-B14F-4D97-AF65-F5344CB8AC3E}">
        <p14:creationId xmlns:p14="http://schemas.microsoft.com/office/powerpoint/2010/main" val="177369998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TM03457510[[fn=Savon]]</Template>
  <TotalTime>320</TotalTime>
  <Words>1308</Words>
  <Application>Microsoft Office PowerPoint</Application>
  <PresentationFormat>Widescreen</PresentationFormat>
  <Paragraphs>87</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Ink Free</vt:lpstr>
      <vt:lpstr>Celestial</vt:lpstr>
      <vt:lpstr>THE OSQ Design and creativity OPTION FOR YEAR 10 </vt:lpstr>
      <vt:lpstr>Why study osq – design and creativity?</vt:lpstr>
      <vt:lpstr>STUDYING COMPUTERS IS NOT JUST FOR BOYS!</vt:lpstr>
      <vt:lpstr>COURSE AIM</vt:lpstr>
      <vt:lpstr> CCEA OSQ DESIGN AND CREATIVITY </vt:lpstr>
      <vt:lpstr>COURSE CONTENT - YEAR 11 OSQ DESIGN AND CREATIVITY   </vt:lpstr>
      <vt:lpstr>COURSE CONTENT - YEAR 12 OSQ DESIGN AND CREATIVITY   </vt:lpstr>
      <vt:lpstr>COURSE QUALIFICATIONS </vt:lpstr>
      <vt:lpstr>Progression opportunities</vt:lpstr>
      <vt:lpstr>PAST ICT/DIGITAL TECHNOLOGY PUPIL SUCCESSES</vt:lpstr>
      <vt:lpstr>By choosing OSQ DESIGN AND CREATIVITY you are:</vt:lpstr>
      <vt:lpstr>Any further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icT/Digital TECHNOLOGY OPTION FOR YEAR 10S</dc:title>
  <dc:creator>G MORAN</dc:creator>
  <cp:lastModifiedBy>D Tasker</cp:lastModifiedBy>
  <cp:revision>31</cp:revision>
  <dcterms:created xsi:type="dcterms:W3CDTF">2021-01-18T19:00:32Z</dcterms:created>
  <dcterms:modified xsi:type="dcterms:W3CDTF">2022-01-26T11:45:19Z</dcterms:modified>
</cp:coreProperties>
</file>