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259" r:id="rId4"/>
    <p:sldId id="266" r:id="rId5"/>
    <p:sldId id="262" r:id="rId6"/>
    <p:sldId id="265" r:id="rId7"/>
    <p:sldId id="270"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4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92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883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7080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793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47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372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98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0088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440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73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0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68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895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759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250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511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398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1378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hyperlink" Target="mailto:rshaw387@c2ken.net" TargetMode="External"/><Relationship Id="rId4" Type="http://schemas.openxmlformats.org/officeDocument/2006/relationships/hyperlink" Target="mailto:gmoran263@c2ken.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2197-4EED-4CFF-8BA3-A84D844F72C1}"/>
              </a:ext>
            </a:extLst>
          </p:cNvPr>
          <p:cNvSpPr>
            <a:spLocks noGrp="1"/>
          </p:cNvSpPr>
          <p:nvPr>
            <p:ph type="ctrTitle"/>
          </p:nvPr>
        </p:nvSpPr>
        <p:spPr>
          <a:xfrm>
            <a:off x="6604837" y="1756147"/>
            <a:ext cx="5076230" cy="2601011"/>
          </a:xfrm>
        </p:spPr>
        <p:txBody>
          <a:bodyPr>
            <a:normAutofit fontScale="90000"/>
          </a:bodyPr>
          <a:lstStyle/>
          <a:p>
            <a:r>
              <a:rPr lang="en-GB" dirty="0"/>
              <a:t>BUSINESS STUDIES OPTION FOR </a:t>
            </a:r>
            <a:r>
              <a:rPr lang="en-GB" dirty="0" smtClean="0"/>
              <a:t>SIXTH FORM</a:t>
            </a:r>
            <a:endParaRPr lang="en-GB" dirty="0"/>
          </a:p>
        </p:txBody>
      </p:sp>
      <p:sp>
        <p:nvSpPr>
          <p:cNvPr id="3" name="Subtitle 2">
            <a:extLst>
              <a:ext uri="{FF2B5EF4-FFF2-40B4-BE49-F238E27FC236}">
                <a16:creationId xmlns:a16="http://schemas.microsoft.com/office/drawing/2014/main" id="{6375D2FD-230C-46BE-A189-B1D2CEE57243}"/>
              </a:ext>
            </a:extLst>
          </p:cNvPr>
          <p:cNvSpPr>
            <a:spLocks noGrp="1"/>
          </p:cNvSpPr>
          <p:nvPr>
            <p:ph type="subTitle" idx="1"/>
          </p:nvPr>
        </p:nvSpPr>
        <p:spPr>
          <a:xfrm>
            <a:off x="6604837" y="4357159"/>
            <a:ext cx="5076230" cy="914403"/>
          </a:xfrm>
        </p:spPr>
        <p:txBody>
          <a:bodyPr>
            <a:normAutofit/>
          </a:bodyPr>
          <a:lstStyle/>
          <a:p>
            <a:r>
              <a:rPr lang="en-GB" dirty="0"/>
              <a:t>BUSINESS DEPARTMENT January </a:t>
            </a:r>
            <a:r>
              <a:rPr lang="en-GB" dirty="0" smtClean="0"/>
              <a:t>2022</a:t>
            </a:r>
            <a:endParaRPr lang="en-GB" dirty="0"/>
          </a:p>
        </p:txBody>
      </p:sp>
      <p:pic>
        <p:nvPicPr>
          <p:cNvPr id="4" name="Picture 2" descr="Writing for Business Studies | Writing - 书写不同类型的文章 | British Council">
            <a:extLst>
              <a:ext uri="{FF2B5EF4-FFF2-40B4-BE49-F238E27FC236}">
                <a16:creationId xmlns:a16="http://schemas.microsoft.com/office/drawing/2014/main" id="{52201D44-B838-481A-B88E-D64C0631F8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97634" y="639098"/>
            <a:ext cx="4786531"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A Level Results 2019">
            <a:extLst>
              <a:ext uri="{FF2B5EF4-FFF2-40B4-BE49-F238E27FC236}">
                <a16:creationId xmlns:a16="http://schemas.microsoft.com/office/drawing/2014/main" id="{E03C2DD5-AF05-4571-AD80-61597DD5596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3839" y="3868401"/>
            <a:ext cx="5454122" cy="199984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04837" y="4722324"/>
            <a:ext cx="5277241" cy="1569660"/>
          </a:xfrm>
          <a:prstGeom prst="rect">
            <a:avLst/>
          </a:prstGeom>
          <a:noFill/>
        </p:spPr>
        <p:txBody>
          <a:bodyPr wrap="square" rtlCol="0">
            <a:spAutoFit/>
          </a:bodyPr>
          <a:lstStyle/>
          <a:p>
            <a:r>
              <a:rPr lang="en-GB" sz="3200" dirty="0" smtClean="0">
                <a:solidFill>
                  <a:schemeClr val="bg1"/>
                </a:solidFill>
              </a:rPr>
              <a:t>Press F5 for automatic presentation and audio commentary</a:t>
            </a:r>
            <a:endParaRPr lang="en-GB" sz="3200" dirty="0">
              <a:solidFill>
                <a:schemeClr val="bg1"/>
              </a:solidFill>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11761693"/>
      </p:ext>
    </p:extLst>
  </p:cSld>
  <p:clrMapOvr>
    <a:masterClrMapping/>
  </p:clrMapOvr>
  <mc:AlternateContent xmlns:mc="http://schemas.openxmlformats.org/markup-compatibility/2006">
    <mc:Choice xmlns:p14="http://schemas.microsoft.com/office/powerpoint/2010/main" Requires="p14">
      <p:transition spd="slow" p14:dur="2000" advTm="8918"/>
    </mc:Choice>
    <mc:Fallback>
      <p:transition spd="slow" advTm="89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2B905E6A-3409-4A2A-8B29-61449EE669F6}"/>
              </a:ext>
            </a:extLst>
          </p:cNvPr>
          <p:cNvSpPr>
            <a:spLocks noGrp="1"/>
          </p:cNvSpPr>
          <p:nvPr>
            <p:ph type="title"/>
          </p:nvPr>
        </p:nvSpPr>
        <p:spPr>
          <a:xfrm>
            <a:off x="994087" y="1130603"/>
            <a:ext cx="3342442" cy="4596794"/>
          </a:xfrm>
        </p:spPr>
        <p:txBody>
          <a:bodyPr anchor="ctr">
            <a:normAutofit/>
          </a:bodyPr>
          <a:lstStyle/>
          <a:p>
            <a:r>
              <a:rPr lang="en-GB" sz="3200" dirty="0">
                <a:solidFill>
                  <a:srgbClr val="EBEBEB"/>
                </a:solidFill>
              </a:rPr>
              <a:t>COURSE AIM </a:t>
            </a:r>
          </a:p>
        </p:txBody>
      </p:sp>
      <p:sp>
        <p:nvSpPr>
          <p:cNvPr id="3" name="Content Placeholder 2">
            <a:extLst>
              <a:ext uri="{FF2B5EF4-FFF2-40B4-BE49-F238E27FC236}">
                <a16:creationId xmlns:a16="http://schemas.microsoft.com/office/drawing/2014/main" id="{F6D6651E-B650-487A-A0E7-53107CBC8F96}"/>
              </a:ext>
            </a:extLst>
          </p:cNvPr>
          <p:cNvSpPr>
            <a:spLocks noGrp="1"/>
          </p:cNvSpPr>
          <p:nvPr>
            <p:ph idx="1"/>
          </p:nvPr>
        </p:nvSpPr>
        <p:spPr>
          <a:xfrm>
            <a:off x="5435364" y="1479382"/>
            <a:ext cx="5502614" cy="4713221"/>
          </a:xfrm>
        </p:spPr>
        <p:txBody>
          <a:bodyPr anchor="ctr">
            <a:normAutofit/>
          </a:bodyPr>
          <a:lstStyle/>
          <a:p>
            <a:pPr marL="0" indent="0">
              <a:lnSpc>
                <a:spcPct val="90000"/>
              </a:lnSpc>
              <a:buNone/>
            </a:pPr>
            <a:r>
              <a:rPr lang="en-GB" sz="1900" dirty="0"/>
              <a:t>Business covers a broad range of fields, including retail, human resources, finance, law, sales, marketing and administration. Students have the opportunity to study the importance of Business and Communication Systems which contribute to the success of a business. </a:t>
            </a:r>
            <a:r>
              <a:rPr lang="en-GB" sz="1900" dirty="0" smtClean="0"/>
              <a:t>Be </a:t>
            </a:r>
            <a:r>
              <a:rPr lang="en-GB" sz="1900" dirty="0"/>
              <a:t>introduced to the various aspects of the world of business. </a:t>
            </a:r>
            <a:r>
              <a:rPr lang="en-GB" sz="1900" dirty="0" smtClean="0"/>
              <a:t>Students will: </a:t>
            </a:r>
            <a:endParaRPr lang="en-GB" sz="1900" dirty="0"/>
          </a:p>
          <a:p>
            <a:pPr>
              <a:lnSpc>
                <a:spcPct val="90000"/>
              </a:lnSpc>
            </a:pPr>
            <a:r>
              <a:rPr lang="en-GB" sz="1900" dirty="0"/>
              <a:t>Acquire useful practical skills in a wide range of areas. </a:t>
            </a:r>
          </a:p>
          <a:p>
            <a:pPr>
              <a:lnSpc>
                <a:spcPct val="90000"/>
              </a:lnSpc>
            </a:pPr>
            <a:r>
              <a:rPr lang="en-GB" sz="1900" dirty="0"/>
              <a:t> </a:t>
            </a:r>
            <a:r>
              <a:rPr lang="en-GB" sz="1900" dirty="0" smtClean="0"/>
              <a:t>Develop both practical and analytical business skills</a:t>
            </a:r>
            <a:endParaRPr lang="en-GB" sz="1900" dirty="0"/>
          </a:p>
          <a:p>
            <a:pPr>
              <a:lnSpc>
                <a:spcPct val="90000"/>
              </a:lnSpc>
            </a:pPr>
            <a:r>
              <a:rPr lang="en-GB" sz="1900" dirty="0"/>
              <a:t> Develop skills which lead to a number of career paths e.g. finance, business, IT, teaching and many, many more! </a:t>
            </a:r>
            <a:endParaRPr lang="en-GB" sz="1900" dirty="0" smtClean="0"/>
          </a:p>
          <a:p>
            <a:pPr marL="0" indent="0">
              <a:lnSpc>
                <a:spcPct val="90000"/>
              </a:lnSpc>
              <a:buNone/>
            </a:pPr>
            <a:endParaRPr lang="en-GB" sz="1900" dirty="0"/>
          </a:p>
        </p:txBody>
      </p:sp>
      <p:sp>
        <p:nvSpPr>
          <p:cNvPr id="4" name="TextBox 3"/>
          <p:cNvSpPr txBox="1"/>
          <p:nvPr/>
        </p:nvSpPr>
        <p:spPr>
          <a:xfrm>
            <a:off x="5290077" y="384431"/>
            <a:ext cx="6478588" cy="1077218"/>
          </a:xfrm>
          <a:prstGeom prst="rect">
            <a:avLst/>
          </a:prstGeom>
          <a:noFill/>
        </p:spPr>
        <p:txBody>
          <a:bodyPr wrap="square" rtlCol="0">
            <a:spAutoFit/>
          </a:bodyPr>
          <a:lstStyle/>
          <a:p>
            <a:r>
              <a:rPr lang="en-GB" sz="3200" b="1" dirty="0" smtClean="0">
                <a:solidFill>
                  <a:schemeClr val="accent5">
                    <a:lumMod val="75000"/>
                  </a:schemeClr>
                </a:solidFill>
              </a:rPr>
              <a:t>OCR CAMBRIDGE TECHNICALS BUSINESS EXTENDED COURSE</a:t>
            </a:r>
            <a:endParaRPr lang="en-GB" sz="3200" b="1" dirty="0">
              <a:solidFill>
                <a:schemeClr val="accent5">
                  <a:lumMod val="75000"/>
                </a:schemeClr>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30162580"/>
      </p:ext>
    </p:extLst>
  </p:cSld>
  <p:clrMapOvr>
    <a:masterClrMapping/>
  </p:clrMapOvr>
  <mc:AlternateContent xmlns:mc="http://schemas.openxmlformats.org/markup-compatibility/2006">
    <mc:Choice xmlns:p14="http://schemas.microsoft.com/office/powerpoint/2010/main" Requires="p14">
      <p:transition spd="slow" p14:dur="2000" advTm="14728"/>
    </mc:Choice>
    <mc:Fallback>
      <p:transition spd="slow" advTm="14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14C310-850D-4491-AA52-C75BEA68B6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EC3799-3F52-48CE-85CC-83AED368EB4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3FC2939-BF10-4CBC-904B-74A17D4B9C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266B6D5D-11B6-40A6-9CEF-F0B0D104C5C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C24DF625-B85C-4D7A-9E4F-268A72061614}"/>
              </a:ext>
            </a:extLst>
          </p:cNvPr>
          <p:cNvSpPr>
            <a:spLocks noGrp="1"/>
          </p:cNvSpPr>
          <p:nvPr>
            <p:ph type="title"/>
          </p:nvPr>
        </p:nvSpPr>
        <p:spPr>
          <a:xfrm>
            <a:off x="836247" y="1085549"/>
            <a:ext cx="3430947" cy="4686903"/>
          </a:xfrm>
        </p:spPr>
        <p:txBody>
          <a:bodyPr anchor="ctr">
            <a:normAutofit/>
          </a:bodyPr>
          <a:lstStyle/>
          <a:p>
            <a:pPr algn="r"/>
            <a:r>
              <a:rPr lang="en-GB" dirty="0">
                <a:solidFill>
                  <a:schemeClr val="tx1"/>
                </a:solidFill>
              </a:rPr>
              <a:t>Who should study Business Studies?</a:t>
            </a:r>
          </a:p>
        </p:txBody>
      </p:sp>
      <p:cxnSp>
        <p:nvCxnSpPr>
          <p:cNvPr id="15" name="Straight Connector 14">
            <a:extLst>
              <a:ext uri="{FF2B5EF4-FFF2-40B4-BE49-F238E27FC236}">
                <a16:creationId xmlns:a16="http://schemas.microsoft.com/office/drawing/2014/main" id="{789E20C7-BB50-4317-93C7-90C8ED80B2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CE817E3-B1D4-4066-8A7A-C17EC0BF8245}"/>
              </a:ext>
            </a:extLst>
          </p:cNvPr>
          <p:cNvSpPr>
            <a:spLocks noGrp="1"/>
          </p:cNvSpPr>
          <p:nvPr>
            <p:ph idx="1"/>
          </p:nvPr>
        </p:nvSpPr>
        <p:spPr>
          <a:xfrm>
            <a:off x="5041399" y="1085549"/>
            <a:ext cx="5579707" cy="4400851"/>
          </a:xfrm>
        </p:spPr>
        <p:txBody>
          <a:bodyPr anchor="ctr">
            <a:noAutofit/>
          </a:bodyPr>
          <a:lstStyle/>
          <a:p>
            <a:pPr marL="0" indent="0">
              <a:lnSpc>
                <a:spcPct val="90000"/>
              </a:lnSpc>
              <a:buNone/>
            </a:pPr>
            <a:r>
              <a:rPr lang="en-GB" dirty="0">
                <a:solidFill>
                  <a:srgbClr val="FFC000"/>
                </a:solidFill>
              </a:rPr>
              <a:t>Can anyone do business studies?</a:t>
            </a:r>
          </a:p>
          <a:p>
            <a:pPr marL="0" indent="0">
              <a:lnSpc>
                <a:spcPct val="90000"/>
              </a:lnSpc>
              <a:buNone/>
            </a:pPr>
            <a:r>
              <a:rPr lang="en-GB" dirty="0">
                <a:solidFill>
                  <a:schemeClr val="tx1"/>
                </a:solidFill>
              </a:rPr>
              <a:t>No prior attainment is required to study this course. You should be a person who is interested in the business world and keen to learn how top entrepreneurs have succeeded in their chosen fields. </a:t>
            </a:r>
            <a:endParaRPr lang="en-GB" dirty="0" smtClean="0">
              <a:solidFill>
                <a:schemeClr val="tx1"/>
              </a:solidFill>
            </a:endParaRPr>
          </a:p>
          <a:p>
            <a:pPr marL="0" indent="0">
              <a:lnSpc>
                <a:spcPct val="90000"/>
              </a:lnSpc>
              <a:buNone/>
            </a:pPr>
            <a:r>
              <a:rPr lang="en-GB" dirty="0" smtClean="0">
                <a:solidFill>
                  <a:srgbClr val="FFC000"/>
                </a:solidFill>
              </a:rPr>
              <a:t>Progression </a:t>
            </a:r>
            <a:r>
              <a:rPr lang="en-GB" dirty="0">
                <a:solidFill>
                  <a:srgbClr val="FFC000"/>
                </a:solidFill>
              </a:rPr>
              <a:t>Opportunities </a:t>
            </a:r>
            <a:endParaRPr lang="en-GB" dirty="0" smtClean="0">
              <a:solidFill>
                <a:srgbClr val="FFC000"/>
              </a:solidFill>
            </a:endParaRPr>
          </a:p>
          <a:p>
            <a:pPr>
              <a:lnSpc>
                <a:spcPct val="90000"/>
              </a:lnSpc>
            </a:pPr>
            <a:r>
              <a:rPr lang="en-GB" b="1" dirty="0"/>
              <a:t>University courses (full UCAS points equivalent to an A Level</a:t>
            </a:r>
          </a:p>
          <a:p>
            <a:pPr>
              <a:lnSpc>
                <a:spcPct val="90000"/>
              </a:lnSpc>
            </a:pPr>
            <a:r>
              <a:rPr lang="en-GB" b="1" dirty="0"/>
              <a:t>Employment opportunities involving need for </a:t>
            </a:r>
            <a:r>
              <a:rPr lang="en-GB" b="1" dirty="0" smtClean="0"/>
              <a:t>business knowledge and skills</a:t>
            </a:r>
            <a:endParaRPr lang="en-GB" b="1" dirty="0"/>
          </a:p>
          <a:p>
            <a:pPr>
              <a:lnSpc>
                <a:spcPct val="90000"/>
              </a:lnSpc>
            </a:pPr>
            <a:r>
              <a:rPr lang="en-GB" b="1" dirty="0"/>
              <a:t>Apprenticeships</a:t>
            </a:r>
            <a:endParaRPr lang="en-GB" dirty="0">
              <a:solidFill>
                <a:srgbClr val="FFC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12933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9039"/>
    </mc:Choice>
    <mc:Fallback>
      <p:transition spd="slow" advTm="9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5637402" y="751627"/>
            <a:ext cx="5943555" cy="1270120"/>
          </a:xfrm>
        </p:spPr>
        <p:txBody>
          <a:bodyPr>
            <a:normAutofit/>
          </a:bodyPr>
          <a:lstStyle/>
          <a:p>
            <a:pPr>
              <a:lnSpc>
                <a:spcPct val="90000"/>
              </a:lnSpc>
            </a:pPr>
            <a:r>
              <a:rPr lang="en-GB" sz="2300" dirty="0"/>
              <a:t>COURSE CONTENT - YEAR </a:t>
            </a:r>
            <a:r>
              <a:rPr lang="en-GB" sz="2300" dirty="0" smtClean="0"/>
              <a:t>13</a:t>
            </a:r>
            <a:r>
              <a:rPr lang="en-GB" sz="2300" dirty="0">
                <a:highlight>
                  <a:srgbClr val="FFFF00"/>
                </a:highlight>
              </a:rPr>
              <a:t/>
            </a:r>
            <a:br>
              <a:rPr lang="en-GB" sz="2300" dirty="0">
                <a:highlight>
                  <a:srgbClr val="FFFF00"/>
                </a:highlight>
              </a:rPr>
            </a:br>
            <a:r>
              <a:rPr lang="en-GB" sz="2300" dirty="0" smtClean="0"/>
              <a:t>CAMBRIDGE TECHNICALS BUSINESS EXTENDED CERTIFICATE</a:t>
            </a:r>
            <a:endParaRPr lang="en-GB" sz="2300" dirty="0"/>
          </a:p>
        </p:txBody>
      </p:sp>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8159421" y="2407640"/>
            <a:ext cx="3706762" cy="4169330"/>
          </a:xfrm>
        </p:spPr>
        <p:txBody>
          <a:bodyPr>
            <a:normAutofit fontScale="92500" lnSpcReduction="20000"/>
          </a:bodyPr>
          <a:lstStyle/>
          <a:p>
            <a:r>
              <a:rPr lang="en-GB" sz="3600" dirty="0" smtClean="0"/>
              <a:t>Unit 1 – the Business Environment (Double Exam Unit)</a:t>
            </a:r>
          </a:p>
          <a:p>
            <a:r>
              <a:rPr lang="en-GB" sz="3600" dirty="0" smtClean="0"/>
              <a:t>Unit 4 – </a:t>
            </a:r>
            <a:r>
              <a:rPr lang="en-GB" sz="3000" dirty="0" smtClean="0"/>
              <a:t>Customers and communication </a:t>
            </a:r>
          </a:p>
          <a:p>
            <a:pPr marL="0" indent="0">
              <a:buNone/>
            </a:pPr>
            <a:r>
              <a:rPr lang="en-GB" sz="3000" dirty="0" smtClean="0"/>
              <a:t>   (Coursework)</a:t>
            </a:r>
            <a:endParaRPr lang="en-GB" sz="3000"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8A4418B0-DB7A-43A3-BCC3-49D7EDDE6A3F}"/>
              </a:ext>
            </a:extLst>
          </p:cNvPr>
          <p:cNvPicPr>
            <a:picLocks noChangeAspect="1"/>
          </p:cNvPicPr>
          <p:nvPr/>
        </p:nvPicPr>
        <p:blipFill>
          <a:blip r:embed="rId5"/>
          <a:stretch>
            <a:fillRect/>
          </a:stretch>
        </p:blipFill>
        <p:spPr>
          <a:xfrm>
            <a:off x="598914" y="2137790"/>
            <a:ext cx="6716382" cy="4709029"/>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88846048"/>
      </p:ext>
    </p:extLst>
  </p:cSld>
  <p:clrMapOvr>
    <a:masterClrMapping/>
  </p:clrMapOvr>
  <mc:AlternateContent xmlns:mc="http://schemas.openxmlformats.org/markup-compatibility/2006">
    <mc:Choice xmlns:p14="http://schemas.microsoft.com/office/powerpoint/2010/main" Requires="p14">
      <p:transition spd="slow" p14:dur="2000" advTm="14608"/>
    </mc:Choice>
    <mc:Fallback>
      <p:transition spd="slow" advTm="146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814043" y="472152"/>
            <a:ext cx="3979205" cy="1453363"/>
          </a:xfrm>
        </p:spPr>
        <p:txBody>
          <a:bodyPr>
            <a:normAutofit fontScale="90000"/>
          </a:bodyPr>
          <a:lstStyle/>
          <a:p>
            <a:pPr>
              <a:lnSpc>
                <a:spcPct val="90000"/>
              </a:lnSpc>
            </a:pPr>
            <a:r>
              <a:rPr lang="en-GB" sz="2300" dirty="0"/>
              <a:t>COURSE CONTENT - YEAR </a:t>
            </a:r>
            <a:r>
              <a:rPr lang="en-GB" sz="2300" dirty="0" smtClean="0"/>
              <a:t>14</a:t>
            </a:r>
            <a:r>
              <a:rPr lang="en-GB" sz="2300" dirty="0">
                <a:highlight>
                  <a:srgbClr val="FFFF00"/>
                </a:highlight>
              </a:rPr>
              <a:t/>
            </a:r>
            <a:br>
              <a:rPr lang="en-GB" sz="2300" dirty="0">
                <a:highlight>
                  <a:srgbClr val="FFFF00"/>
                </a:highlight>
              </a:rPr>
            </a:br>
            <a:r>
              <a:rPr lang="en-GB" sz="2300" dirty="0"/>
              <a:t>CAMBRIDGE TECHNICALS BUSINESS EXTENDED CERTIFICATE</a:t>
            </a:r>
          </a:p>
        </p:txBody>
      </p:sp>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622939" y="2376346"/>
            <a:ext cx="4002936" cy="4391307"/>
          </a:xfrm>
          <a:solidFill>
            <a:schemeClr val="tx2">
              <a:lumMod val="20000"/>
              <a:lumOff val="80000"/>
            </a:schemeClr>
          </a:solidFill>
        </p:spPr>
        <p:txBody>
          <a:bodyPr>
            <a:normAutofit/>
          </a:bodyPr>
          <a:lstStyle/>
          <a:p>
            <a:pPr marL="0" indent="0">
              <a:lnSpc>
                <a:spcPct val="90000"/>
              </a:lnSpc>
              <a:buNone/>
            </a:pPr>
            <a:r>
              <a:rPr lang="en-GB" sz="2400" b="1" dirty="0" smtClean="0"/>
              <a:t>Unit 2 – Working in business (exam)</a:t>
            </a:r>
          </a:p>
          <a:p>
            <a:pPr marL="0" indent="0">
              <a:lnSpc>
                <a:spcPct val="90000"/>
              </a:lnSpc>
              <a:buNone/>
            </a:pPr>
            <a:endParaRPr lang="en-GB" sz="2400" b="1" dirty="0"/>
          </a:p>
          <a:p>
            <a:pPr marL="0" indent="0">
              <a:lnSpc>
                <a:spcPct val="90000"/>
              </a:lnSpc>
              <a:buNone/>
            </a:pPr>
            <a:r>
              <a:rPr lang="en-GB" sz="2400" b="1" dirty="0" smtClean="0"/>
              <a:t>Unit 5 – Marketing and Market Research</a:t>
            </a:r>
            <a:endParaRPr lang="en-GB" sz="2400" b="1" dirty="0"/>
          </a:p>
          <a:p>
            <a:pPr marL="0" indent="0">
              <a:lnSpc>
                <a:spcPct val="90000"/>
              </a:lnSpc>
              <a:buNone/>
            </a:pPr>
            <a:r>
              <a:rPr lang="en-GB" sz="2400" b="1" dirty="0"/>
              <a:t>(coursework)</a:t>
            </a:r>
          </a:p>
          <a:p>
            <a:pPr marL="0" indent="0">
              <a:lnSpc>
                <a:spcPct val="90000"/>
              </a:lnSpc>
              <a:buNone/>
            </a:pPr>
            <a:endParaRPr lang="en-GB" sz="2400" b="1" dirty="0"/>
          </a:p>
          <a:p>
            <a:pPr marL="0" indent="0">
              <a:lnSpc>
                <a:spcPct val="90000"/>
              </a:lnSpc>
              <a:buNone/>
            </a:pPr>
            <a:r>
              <a:rPr lang="en-GB" sz="2400" b="1" dirty="0" smtClean="0"/>
              <a:t>Unit 17 – Responsible Business Practices (coursework)</a:t>
            </a:r>
            <a:endParaRPr lang="en-GB" sz="2400" b="1" dirty="0"/>
          </a:p>
        </p:txBody>
      </p:sp>
      <p:pic>
        <p:nvPicPr>
          <p:cNvPr id="4" name="Picture 3">
            <a:extLst>
              <a:ext uri="{FF2B5EF4-FFF2-40B4-BE49-F238E27FC236}">
                <a16:creationId xmlns:a16="http://schemas.microsoft.com/office/drawing/2014/main" id="{E60BAB38-7871-4E28-B593-333E5B085077}"/>
              </a:ext>
            </a:extLst>
          </p:cNvPr>
          <p:cNvPicPr>
            <a:picLocks noChangeAspect="1"/>
          </p:cNvPicPr>
          <p:nvPr/>
        </p:nvPicPr>
        <p:blipFill rotWithShape="1">
          <a:blip r:embed="rId5"/>
          <a:srcRect b="8711"/>
          <a:stretch/>
        </p:blipFill>
        <p:spPr>
          <a:xfrm>
            <a:off x="5033756" y="2286000"/>
            <a:ext cx="6535305" cy="45720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24993200"/>
      </p:ext>
    </p:extLst>
  </p:cSld>
  <p:clrMapOvr>
    <a:masterClrMapping/>
  </p:clrMapOvr>
  <mc:AlternateContent xmlns:mc="http://schemas.openxmlformats.org/markup-compatibility/2006">
    <mc:Choice xmlns:p14="http://schemas.microsoft.com/office/powerpoint/2010/main" Requires="p14">
      <p:transition spd="slow" p14:dur="2000" advTm="7343"/>
    </mc:Choice>
    <mc:Fallback>
      <p:transition spd="slow" advTm="7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9EA2611-DCBA-4E97-A2B2-9A466E76BD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Shape 28">
            <a:extLst>
              <a:ext uri="{FF2B5EF4-FFF2-40B4-BE49-F238E27FC236}">
                <a16:creationId xmlns:a16="http://schemas.microsoft.com/office/drawing/2014/main" id="{FD2669AB-35DB-41EC-BE9C-DA80B60A32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1" name="Freeform 5">
            <a:extLst>
              <a:ext uri="{FF2B5EF4-FFF2-40B4-BE49-F238E27FC236}">
                <a16:creationId xmlns:a16="http://schemas.microsoft.com/office/drawing/2014/main" id="{BBC615D1-6E12-40EF-915B-316CFDB550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3" name="Freeform 5">
            <a:extLst>
              <a:ext uri="{FF2B5EF4-FFF2-40B4-BE49-F238E27FC236}">
                <a16:creationId xmlns:a16="http://schemas.microsoft.com/office/drawing/2014/main" id="{B9797D36-DE1E-47CD-881A-6C1F582826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9414AD69-5CAB-4537-A8F9-32320A224BCC}"/>
              </a:ext>
            </a:extLst>
          </p:cNvPr>
          <p:cNvSpPr>
            <a:spLocks noGrp="1"/>
          </p:cNvSpPr>
          <p:nvPr>
            <p:ph type="title"/>
          </p:nvPr>
        </p:nvSpPr>
        <p:spPr>
          <a:xfrm>
            <a:off x="639098" y="629265"/>
            <a:ext cx="6072776" cy="1622322"/>
          </a:xfrm>
        </p:spPr>
        <p:txBody>
          <a:bodyPr>
            <a:normAutofit/>
          </a:bodyPr>
          <a:lstStyle/>
          <a:p>
            <a:r>
              <a:rPr lang="en-GB" dirty="0">
                <a:solidFill>
                  <a:schemeClr val="tx1"/>
                </a:solidFill>
              </a:rPr>
              <a:t>By choosing Business Studies you are:</a:t>
            </a:r>
          </a:p>
        </p:txBody>
      </p:sp>
      <p:pic>
        <p:nvPicPr>
          <p:cNvPr id="5" name="Picture 4">
            <a:extLst>
              <a:ext uri="{FF2B5EF4-FFF2-40B4-BE49-F238E27FC236}">
                <a16:creationId xmlns:a16="http://schemas.microsoft.com/office/drawing/2014/main" id="{B6AEDD9E-7C61-49F1-80BC-62C6DCB31112}"/>
              </a:ext>
            </a:extLst>
          </p:cNvPr>
          <p:cNvPicPr>
            <a:picLocks noChangeAspect="1"/>
          </p:cNvPicPr>
          <p:nvPr/>
        </p:nvPicPr>
        <p:blipFill rotWithShape="1">
          <a:blip r:embed="rId5"/>
          <a:srcRect l="26753" r="17853" b="1"/>
          <a:stretch/>
        </p:blipFill>
        <p:spPr>
          <a:xfrm>
            <a:off x="7418226" y="645106"/>
            <a:ext cx="4125317" cy="5585369"/>
          </a:xfrm>
          <a:prstGeom prst="rect">
            <a:avLst/>
          </a:prstGeom>
        </p:spPr>
      </p:pic>
      <p:sp>
        <p:nvSpPr>
          <p:cNvPr id="35" name="Rectangle 34">
            <a:extLst>
              <a:ext uri="{FF2B5EF4-FFF2-40B4-BE49-F238E27FC236}">
                <a16:creationId xmlns:a16="http://schemas.microsoft.com/office/drawing/2014/main" id="{4A2FAF1F-F462-46AF-A9E6-CC93C4E2C3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7146BED8-BAE9-42C5-A3DD-7B946445D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15765FE8-B62F-41E4-A73C-74C91A8FD9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4E48519-1045-4F1D-98D7-6AE713D13A33}"/>
              </a:ext>
            </a:extLst>
          </p:cNvPr>
          <p:cNvSpPr>
            <a:spLocks noGrp="1"/>
          </p:cNvSpPr>
          <p:nvPr>
            <p:ph idx="1"/>
          </p:nvPr>
        </p:nvSpPr>
        <p:spPr>
          <a:xfrm>
            <a:off x="639098" y="2418735"/>
            <a:ext cx="6072776" cy="3811740"/>
          </a:xfrm>
        </p:spPr>
        <p:txBody>
          <a:bodyPr anchor="ctr">
            <a:normAutofit/>
          </a:bodyPr>
          <a:lstStyle/>
          <a:p>
            <a:r>
              <a:rPr lang="en-GB" dirty="0">
                <a:solidFill>
                  <a:schemeClr val="tx1"/>
                </a:solidFill>
              </a:rPr>
              <a:t>Choosing a modern qualification lots of employers want skills </a:t>
            </a:r>
            <a:r>
              <a:rPr lang="en-GB" dirty="0" smtClean="0">
                <a:solidFill>
                  <a:schemeClr val="tx1"/>
                </a:solidFill>
              </a:rPr>
              <a:t>in</a:t>
            </a:r>
          </a:p>
          <a:p>
            <a:r>
              <a:rPr lang="en-GB" dirty="0" smtClean="0">
                <a:solidFill>
                  <a:schemeClr val="tx1"/>
                </a:solidFill>
              </a:rPr>
              <a:t>Gaining UCAS points the equivalent to a full A Level</a:t>
            </a:r>
            <a:endParaRPr lang="en-GB" dirty="0">
              <a:solidFill>
                <a:schemeClr val="tx1"/>
              </a:solidFill>
            </a:endParaRPr>
          </a:p>
          <a:p>
            <a:r>
              <a:rPr lang="en-GB" dirty="0">
                <a:solidFill>
                  <a:schemeClr val="tx1"/>
                </a:solidFill>
              </a:rPr>
              <a:t>Getting to work in modern and well-equipped computer labs</a:t>
            </a:r>
          </a:p>
          <a:p>
            <a:r>
              <a:rPr lang="en-GB" dirty="0">
                <a:solidFill>
                  <a:schemeClr val="tx1"/>
                </a:solidFill>
              </a:rPr>
              <a:t>Opening up many career paths that lead to well-paid jobs</a:t>
            </a:r>
          </a:p>
          <a:p>
            <a:r>
              <a:rPr lang="en-GB" dirty="0">
                <a:solidFill>
                  <a:schemeClr val="tx1"/>
                </a:solidFill>
              </a:rPr>
              <a:t>Developing lots of computer-based skills</a:t>
            </a:r>
          </a:p>
          <a:p>
            <a:r>
              <a:rPr lang="en-GB" dirty="0">
                <a:solidFill>
                  <a:schemeClr val="tx1"/>
                </a:solidFill>
              </a:rPr>
              <a:t>Studying a subject that is challenging, enjoying and fitting for the modern world</a:t>
            </a:r>
          </a:p>
          <a:p>
            <a:endParaRPr lang="en-GB" dirty="0">
              <a:solidFill>
                <a:schemeClr val="tx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449375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233"/>
    </mc:Choice>
    <mc:Fallback>
      <p:transition spd="slow" advTm="5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D98C-9702-4EA8-9373-923377568EB5}"/>
              </a:ext>
            </a:extLst>
          </p:cNvPr>
          <p:cNvSpPr>
            <a:spLocks noGrp="1"/>
          </p:cNvSpPr>
          <p:nvPr>
            <p:ph type="title"/>
          </p:nvPr>
        </p:nvSpPr>
        <p:spPr/>
        <p:txBody>
          <a:bodyPr/>
          <a:lstStyle/>
          <a:p>
            <a:r>
              <a:rPr lang="en-GB" dirty="0"/>
              <a:t>Careers that a qualification in Business Studies can lead to</a:t>
            </a:r>
          </a:p>
        </p:txBody>
      </p:sp>
      <p:sp>
        <p:nvSpPr>
          <p:cNvPr id="3" name="Content Placeholder 2">
            <a:extLst>
              <a:ext uri="{FF2B5EF4-FFF2-40B4-BE49-F238E27FC236}">
                <a16:creationId xmlns:a16="http://schemas.microsoft.com/office/drawing/2014/main" id="{89407992-004F-4412-99D0-F4AE16589CA4}"/>
              </a:ext>
            </a:extLst>
          </p:cNvPr>
          <p:cNvSpPr>
            <a:spLocks noGrp="1"/>
          </p:cNvSpPr>
          <p:nvPr>
            <p:ph idx="1"/>
          </p:nvPr>
        </p:nvSpPr>
        <p:spPr>
          <a:xfrm>
            <a:off x="727116" y="2376996"/>
            <a:ext cx="2703981" cy="3889579"/>
          </a:xfrm>
        </p:spPr>
        <p:txBody>
          <a:bodyPr>
            <a:normAutofit/>
          </a:bodyPr>
          <a:lstStyle/>
          <a:p>
            <a:r>
              <a:rPr lang="en-GB" dirty="0"/>
              <a:t>Bank manager</a:t>
            </a:r>
          </a:p>
          <a:p>
            <a:r>
              <a:rPr lang="en-GB" dirty="0"/>
              <a:t>Business analyst</a:t>
            </a:r>
          </a:p>
          <a:p>
            <a:r>
              <a:rPr lang="en-GB" dirty="0"/>
              <a:t>Business development manager</a:t>
            </a:r>
          </a:p>
          <a:p>
            <a:r>
              <a:rPr lang="en-GB" dirty="0"/>
              <a:t>Business project manager</a:t>
            </a:r>
          </a:p>
          <a:p>
            <a:r>
              <a:rPr lang="en-GB" dirty="0"/>
              <a:t>Customer services manager</a:t>
            </a:r>
          </a:p>
          <a:p>
            <a:r>
              <a:rPr lang="en-GB" dirty="0"/>
              <a:t>Digital marketer</a:t>
            </a:r>
          </a:p>
          <a:p>
            <a:endParaRPr lang="en-GB" dirty="0"/>
          </a:p>
        </p:txBody>
      </p:sp>
      <p:sp>
        <p:nvSpPr>
          <p:cNvPr id="7" name="Content Placeholder 2">
            <a:extLst>
              <a:ext uri="{FF2B5EF4-FFF2-40B4-BE49-F238E27FC236}">
                <a16:creationId xmlns:a16="http://schemas.microsoft.com/office/drawing/2014/main" id="{6B17E139-121D-4620-BBEE-4383199E7DC1}"/>
              </a:ext>
            </a:extLst>
          </p:cNvPr>
          <p:cNvSpPr txBox="1">
            <a:spLocks/>
          </p:cNvSpPr>
          <p:nvPr/>
        </p:nvSpPr>
        <p:spPr>
          <a:xfrm>
            <a:off x="4183669" y="2637055"/>
            <a:ext cx="2703981" cy="42922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t>Estate Agent</a:t>
            </a:r>
          </a:p>
          <a:p>
            <a:r>
              <a:rPr lang="en-GB" dirty="0"/>
              <a:t>Financial Adviser</a:t>
            </a:r>
          </a:p>
          <a:p>
            <a:r>
              <a:rPr lang="en-GB" dirty="0"/>
              <a:t>Human Resources Officer</a:t>
            </a:r>
          </a:p>
          <a:p>
            <a:r>
              <a:rPr lang="en-GB" dirty="0"/>
              <a:t>Investment Analyst</a:t>
            </a:r>
          </a:p>
          <a:p>
            <a:r>
              <a:rPr lang="en-GB" dirty="0"/>
              <a:t>Management Consultant</a:t>
            </a:r>
          </a:p>
          <a:p>
            <a:r>
              <a:rPr lang="en-GB" dirty="0"/>
              <a:t>Market Researcher</a:t>
            </a:r>
          </a:p>
          <a:p>
            <a:endParaRPr lang="en-GB" dirty="0"/>
          </a:p>
        </p:txBody>
      </p:sp>
      <p:sp>
        <p:nvSpPr>
          <p:cNvPr id="9" name="Content Placeholder 2">
            <a:extLst>
              <a:ext uri="{FF2B5EF4-FFF2-40B4-BE49-F238E27FC236}">
                <a16:creationId xmlns:a16="http://schemas.microsoft.com/office/drawing/2014/main" id="{E62977FD-062F-43BF-97EF-E84D8F0B3ABB}"/>
              </a:ext>
            </a:extLst>
          </p:cNvPr>
          <p:cNvSpPr txBox="1">
            <a:spLocks/>
          </p:cNvSpPr>
          <p:nvPr/>
        </p:nvSpPr>
        <p:spPr>
          <a:xfrm>
            <a:off x="7727729" y="2565748"/>
            <a:ext cx="2703981" cy="42922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t>Public Relations Officer</a:t>
            </a:r>
          </a:p>
          <a:p>
            <a:r>
              <a:rPr lang="en-GB" dirty="0"/>
              <a:t>Retail Buyer</a:t>
            </a:r>
          </a:p>
          <a:p>
            <a:r>
              <a:rPr lang="en-GB" dirty="0"/>
              <a:t>Retail Merchandiser</a:t>
            </a:r>
          </a:p>
          <a:p>
            <a:r>
              <a:rPr lang="en-GB" dirty="0"/>
              <a:t>Road Transport Manager</a:t>
            </a:r>
          </a:p>
          <a:p>
            <a:r>
              <a:rPr lang="en-GB" dirty="0"/>
              <a:t>Sales Manager</a:t>
            </a:r>
          </a:p>
          <a:p>
            <a:r>
              <a:rPr lang="en-GB" dirty="0"/>
              <a:t>Social Media Manager</a:t>
            </a:r>
          </a:p>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3518736"/>
      </p:ext>
    </p:extLst>
  </p:cSld>
  <p:clrMapOvr>
    <a:masterClrMapping/>
  </p:clrMapOvr>
  <mc:AlternateContent xmlns:mc="http://schemas.openxmlformats.org/markup-compatibility/2006">
    <mc:Choice xmlns:p14="http://schemas.microsoft.com/office/powerpoint/2010/main" Requires="p14">
      <p:transition spd="slow" p14:dur="2000" advTm="7497"/>
    </mc:Choice>
    <mc:Fallback>
      <p:transition spd="slow" advTm="74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107F-1D1F-41BA-BE2F-05F13A738D91}"/>
              </a:ext>
            </a:extLst>
          </p:cNvPr>
          <p:cNvSpPr>
            <a:spLocks noGrp="1"/>
          </p:cNvSpPr>
          <p:nvPr>
            <p:ph type="title"/>
          </p:nvPr>
        </p:nvSpPr>
        <p:spPr/>
        <p:txBody>
          <a:bodyPr/>
          <a:lstStyle/>
          <a:p>
            <a:r>
              <a:rPr lang="en-GB" dirty="0"/>
              <a:t>Any further questions?</a:t>
            </a:r>
          </a:p>
        </p:txBody>
      </p:sp>
      <p:sp>
        <p:nvSpPr>
          <p:cNvPr id="3" name="Content Placeholder 2">
            <a:extLst>
              <a:ext uri="{FF2B5EF4-FFF2-40B4-BE49-F238E27FC236}">
                <a16:creationId xmlns:a16="http://schemas.microsoft.com/office/drawing/2014/main" id="{4BCC6492-551C-44C5-B183-E78720C47E50}"/>
              </a:ext>
            </a:extLst>
          </p:cNvPr>
          <p:cNvSpPr>
            <a:spLocks noGrp="1"/>
          </p:cNvSpPr>
          <p:nvPr>
            <p:ph idx="1"/>
          </p:nvPr>
        </p:nvSpPr>
        <p:spPr>
          <a:xfrm>
            <a:off x="788600" y="2695779"/>
            <a:ext cx="10614800" cy="3416300"/>
          </a:xfrm>
        </p:spPr>
        <p:txBody>
          <a:bodyPr>
            <a:normAutofit lnSpcReduction="10000"/>
          </a:bodyPr>
          <a:lstStyle/>
          <a:p>
            <a:pPr marL="0" indent="0">
              <a:buNone/>
            </a:pPr>
            <a:r>
              <a:rPr lang="en-GB" sz="3200" dirty="0" smtClean="0"/>
              <a:t>Please feel free to send an email message to Mr Moran </a:t>
            </a:r>
            <a:r>
              <a:rPr lang="en-GB" sz="3200" dirty="0" smtClean="0">
                <a:solidFill>
                  <a:schemeClr val="tx2">
                    <a:lumMod val="75000"/>
                  </a:schemeClr>
                </a:solidFill>
                <a:hlinkClick r:id="rId4"/>
              </a:rPr>
              <a:t>gmoran263@c2ken.net</a:t>
            </a:r>
            <a:r>
              <a:rPr lang="en-GB" sz="3200" dirty="0" smtClean="0">
                <a:solidFill>
                  <a:schemeClr val="tx2">
                    <a:lumMod val="75000"/>
                  </a:schemeClr>
                </a:solidFill>
              </a:rPr>
              <a:t> or Mrs Shaw </a:t>
            </a:r>
            <a:r>
              <a:rPr lang="en-GB" sz="3200" dirty="0" smtClean="0">
                <a:solidFill>
                  <a:schemeClr val="tx2">
                    <a:lumMod val="75000"/>
                  </a:schemeClr>
                </a:solidFill>
                <a:hlinkClick r:id="rId5"/>
              </a:rPr>
              <a:t>rshaw387@c2ken.net</a:t>
            </a:r>
            <a:r>
              <a:rPr lang="en-GB" sz="3200" dirty="0" smtClean="0">
                <a:solidFill>
                  <a:schemeClr val="tx2">
                    <a:lumMod val="75000"/>
                  </a:schemeClr>
                </a:solidFill>
              </a:rPr>
              <a:t>  </a:t>
            </a:r>
            <a:r>
              <a:rPr lang="en-GB" sz="3200" dirty="0" smtClean="0"/>
              <a:t>with any questions you have about your options and the OCR Cambridge Technicals Business Extended course</a:t>
            </a:r>
          </a:p>
          <a:p>
            <a:pPr marL="0" indent="0">
              <a:buNone/>
            </a:pPr>
            <a:r>
              <a:rPr lang="en-GB" sz="3200" dirty="0" smtClean="0"/>
              <a:t>Or feel free to call in to talk to these teachers who will be delighted to hear from you</a:t>
            </a:r>
          </a:p>
          <a:p>
            <a:pPr marL="0" indent="0">
              <a:buNone/>
            </a:pPr>
            <a:endParaRPr lang="en-GB" sz="3200" dirty="0"/>
          </a:p>
          <a:p>
            <a:pPr marL="0" indent="0">
              <a:buNone/>
            </a:pPr>
            <a:endParaRPr lang="en-GB" sz="32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89488539"/>
      </p:ext>
    </p:extLst>
  </p:cSld>
  <p:clrMapOvr>
    <a:masterClrMapping/>
  </p:clrMapOvr>
  <mc:AlternateContent xmlns:mc="http://schemas.openxmlformats.org/markup-compatibility/2006">
    <mc:Choice xmlns:p14="http://schemas.microsoft.com/office/powerpoint/2010/main" Requires="p14">
      <p:transition spd="slow" p14:dur="2000" advTm="8662"/>
    </mc:Choice>
    <mc:Fallback>
      <p:transition spd="slow" advTm="8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154</TotalTime>
  <Words>447</Words>
  <Application>Microsoft Office PowerPoint</Application>
  <PresentationFormat>Widescreen</PresentationFormat>
  <Paragraphs>56</Paragraphs>
  <Slides>8</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BUSINESS STUDIES OPTION FOR SIXTH FORM</vt:lpstr>
      <vt:lpstr>COURSE AIM </vt:lpstr>
      <vt:lpstr>Who should study Business Studies?</vt:lpstr>
      <vt:lpstr>COURSE CONTENT - YEAR 13 CAMBRIDGE TECHNICALS BUSINESS EXTENDED CERTIFICATE</vt:lpstr>
      <vt:lpstr>COURSE CONTENT - YEAR 14 CAMBRIDGE TECHNICALS BUSINESS EXTENDED CERTIFICATE</vt:lpstr>
      <vt:lpstr>By choosing Business Studies you are:</vt:lpstr>
      <vt:lpstr>Careers that a qualification in Business Studies can lead to</vt:lpstr>
      <vt:lpstr>Any 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STUDIES OPTION FOR YEAR 10S</dc:title>
  <dc:creator>G MORAN</dc:creator>
  <cp:lastModifiedBy>R SHAW</cp:lastModifiedBy>
  <cp:revision>19</cp:revision>
  <dcterms:created xsi:type="dcterms:W3CDTF">2021-01-28T15:08:36Z</dcterms:created>
  <dcterms:modified xsi:type="dcterms:W3CDTF">2022-01-27T14:02:32Z</dcterms:modified>
</cp:coreProperties>
</file>