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6" r:id="rId8"/>
    <p:sldId id="259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7922"/>
    <p:restoredTop sz="93103"/>
  </p:normalViewPr>
  <p:slideViewPr>
    <p:cSldViewPr snapToGrid="0" snapToObjects="1">
      <p:cViewPr varScale="1">
        <p:scale>
          <a:sx n="102" d="100"/>
          <a:sy n="102" d="100"/>
        </p:scale>
        <p:origin x="808" y="1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700112-DA35-4696-8FC6-270FB781C4C8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21BC181B-8F9A-4D0E-9A0B-FFF90BFCDC06}">
      <dgm:prSet/>
      <dgm:spPr/>
      <dgm:t>
        <a:bodyPr/>
        <a:lstStyle/>
        <a:p>
          <a:r>
            <a:rPr lang="en-US"/>
            <a:t>You will complete 4 modules. ( 2 in Year 11 and 2 in year 12)</a:t>
          </a:r>
        </a:p>
      </dgm:t>
    </dgm:pt>
    <dgm:pt modelId="{E473F8D9-CD5E-43F1-A341-8FA95BC782BB}" type="parTrans" cxnId="{089E197A-B592-452F-A8CA-E58EDA864069}">
      <dgm:prSet/>
      <dgm:spPr/>
      <dgm:t>
        <a:bodyPr/>
        <a:lstStyle/>
        <a:p>
          <a:endParaRPr lang="en-US"/>
        </a:p>
      </dgm:t>
    </dgm:pt>
    <dgm:pt modelId="{F50BEDE8-BD77-44C4-AA86-35FA69B8723B}" type="sibTrans" cxnId="{089E197A-B592-452F-A8CA-E58EDA864069}">
      <dgm:prSet/>
      <dgm:spPr/>
      <dgm:t>
        <a:bodyPr/>
        <a:lstStyle/>
        <a:p>
          <a:endParaRPr lang="en-US"/>
        </a:p>
      </dgm:t>
    </dgm:pt>
    <dgm:pt modelId="{2C625B9A-5F47-4BB6-9666-7A6D96085419}">
      <dgm:prSet/>
      <dgm:spPr/>
      <dgm:t>
        <a:bodyPr/>
        <a:lstStyle/>
        <a:p>
          <a:r>
            <a:rPr lang="en-US"/>
            <a:t>One module is an exam.</a:t>
          </a:r>
        </a:p>
      </dgm:t>
    </dgm:pt>
    <dgm:pt modelId="{903493E8-3FAF-41B7-90B3-B40EA863BD07}" type="parTrans" cxnId="{B55EAE60-D3B9-48F7-A869-5D7A8E9687F9}">
      <dgm:prSet/>
      <dgm:spPr/>
      <dgm:t>
        <a:bodyPr/>
        <a:lstStyle/>
        <a:p>
          <a:endParaRPr lang="en-US"/>
        </a:p>
      </dgm:t>
    </dgm:pt>
    <dgm:pt modelId="{922DE45B-7CFB-44DB-ADFA-787E4028FD63}" type="sibTrans" cxnId="{B55EAE60-D3B9-48F7-A869-5D7A8E9687F9}">
      <dgm:prSet/>
      <dgm:spPr/>
      <dgm:t>
        <a:bodyPr/>
        <a:lstStyle/>
        <a:p>
          <a:endParaRPr lang="en-US"/>
        </a:p>
      </dgm:t>
    </dgm:pt>
    <dgm:pt modelId="{9C1DA777-3E9A-4F93-B5F6-A41AFBB09086}">
      <dgm:prSet/>
      <dgm:spPr/>
      <dgm:t>
        <a:bodyPr/>
        <a:lstStyle/>
        <a:p>
          <a:r>
            <a:rPr lang="en-US"/>
            <a:t>The other 3 modules involve coursework.</a:t>
          </a:r>
        </a:p>
      </dgm:t>
    </dgm:pt>
    <dgm:pt modelId="{1BF61BE2-A737-458A-ACCC-39AFCF04A2EC}" type="parTrans" cxnId="{92A33977-8586-4719-9E4A-9114281EB2B5}">
      <dgm:prSet/>
      <dgm:spPr/>
      <dgm:t>
        <a:bodyPr/>
        <a:lstStyle/>
        <a:p>
          <a:endParaRPr lang="en-US"/>
        </a:p>
      </dgm:t>
    </dgm:pt>
    <dgm:pt modelId="{B18B8955-CA31-4D42-BC04-D2D2BB24D41F}" type="sibTrans" cxnId="{92A33977-8586-4719-9E4A-9114281EB2B5}">
      <dgm:prSet/>
      <dgm:spPr/>
      <dgm:t>
        <a:bodyPr/>
        <a:lstStyle/>
        <a:p>
          <a:endParaRPr lang="en-US"/>
        </a:p>
      </dgm:t>
    </dgm:pt>
    <dgm:pt modelId="{3D2AFB7B-0BD2-0C43-92AD-F6B2864F16D2}" type="pres">
      <dgm:prSet presAssocID="{67700112-DA35-4696-8FC6-270FB781C4C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1915990-B22F-B442-B8F9-DC4D72C82C2F}" type="pres">
      <dgm:prSet presAssocID="{21BC181B-8F9A-4D0E-9A0B-FFF90BFCDC06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F7E9DF-EB9F-2642-BD13-163D454D6FB7}" type="pres">
      <dgm:prSet presAssocID="{F50BEDE8-BD77-44C4-AA86-35FA69B8723B}" presName="spacer" presStyleCnt="0"/>
      <dgm:spPr/>
    </dgm:pt>
    <dgm:pt modelId="{1AE925D7-6FE6-BB47-9AC5-F7BC52F10E54}" type="pres">
      <dgm:prSet presAssocID="{2C625B9A-5F47-4BB6-9666-7A6D9608541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4B2A3D-E9E4-7241-A7B8-17F5FE40617B}" type="pres">
      <dgm:prSet presAssocID="{922DE45B-7CFB-44DB-ADFA-787E4028FD63}" presName="spacer" presStyleCnt="0"/>
      <dgm:spPr/>
    </dgm:pt>
    <dgm:pt modelId="{0C3AAAAC-0F27-A646-9C57-D18391C2B84C}" type="pres">
      <dgm:prSet presAssocID="{9C1DA777-3E9A-4F93-B5F6-A41AFBB0908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153E9AB-F817-5F42-ACDA-D514CC03FD84}" type="presOf" srcId="{21BC181B-8F9A-4D0E-9A0B-FFF90BFCDC06}" destId="{71915990-B22F-B442-B8F9-DC4D72C82C2F}" srcOrd="0" destOrd="0" presId="urn:microsoft.com/office/officeart/2005/8/layout/vList2"/>
    <dgm:cxn modelId="{B55EAE60-D3B9-48F7-A869-5D7A8E9687F9}" srcId="{67700112-DA35-4696-8FC6-270FB781C4C8}" destId="{2C625B9A-5F47-4BB6-9666-7A6D96085419}" srcOrd="1" destOrd="0" parTransId="{903493E8-3FAF-41B7-90B3-B40EA863BD07}" sibTransId="{922DE45B-7CFB-44DB-ADFA-787E4028FD63}"/>
    <dgm:cxn modelId="{92A33977-8586-4719-9E4A-9114281EB2B5}" srcId="{67700112-DA35-4696-8FC6-270FB781C4C8}" destId="{9C1DA777-3E9A-4F93-B5F6-A41AFBB09086}" srcOrd="2" destOrd="0" parTransId="{1BF61BE2-A737-458A-ACCC-39AFCF04A2EC}" sibTransId="{B18B8955-CA31-4D42-BC04-D2D2BB24D41F}"/>
    <dgm:cxn modelId="{089E197A-B592-452F-A8CA-E58EDA864069}" srcId="{67700112-DA35-4696-8FC6-270FB781C4C8}" destId="{21BC181B-8F9A-4D0E-9A0B-FFF90BFCDC06}" srcOrd="0" destOrd="0" parTransId="{E473F8D9-CD5E-43F1-A341-8FA95BC782BB}" sibTransId="{F50BEDE8-BD77-44C4-AA86-35FA69B8723B}"/>
    <dgm:cxn modelId="{4ED96A78-7196-7140-B415-F8743AF65291}" type="presOf" srcId="{9C1DA777-3E9A-4F93-B5F6-A41AFBB09086}" destId="{0C3AAAAC-0F27-A646-9C57-D18391C2B84C}" srcOrd="0" destOrd="0" presId="urn:microsoft.com/office/officeart/2005/8/layout/vList2"/>
    <dgm:cxn modelId="{36DF68EF-2A37-D947-9DEA-7C53B174EC3E}" type="presOf" srcId="{2C625B9A-5F47-4BB6-9666-7A6D96085419}" destId="{1AE925D7-6FE6-BB47-9AC5-F7BC52F10E54}" srcOrd="0" destOrd="0" presId="urn:microsoft.com/office/officeart/2005/8/layout/vList2"/>
    <dgm:cxn modelId="{DE20ADAF-28F7-9B45-963A-59760E42A4AA}" type="presOf" srcId="{67700112-DA35-4696-8FC6-270FB781C4C8}" destId="{3D2AFB7B-0BD2-0C43-92AD-F6B2864F16D2}" srcOrd="0" destOrd="0" presId="urn:microsoft.com/office/officeart/2005/8/layout/vList2"/>
    <dgm:cxn modelId="{5A5A776B-0874-2F44-ACA2-BFC45985DB13}" type="presParOf" srcId="{3D2AFB7B-0BD2-0C43-92AD-F6B2864F16D2}" destId="{71915990-B22F-B442-B8F9-DC4D72C82C2F}" srcOrd="0" destOrd="0" presId="urn:microsoft.com/office/officeart/2005/8/layout/vList2"/>
    <dgm:cxn modelId="{0EA3816F-964B-C441-A755-EDBE6D9FE21A}" type="presParOf" srcId="{3D2AFB7B-0BD2-0C43-92AD-F6B2864F16D2}" destId="{CDF7E9DF-EB9F-2642-BD13-163D454D6FB7}" srcOrd="1" destOrd="0" presId="urn:microsoft.com/office/officeart/2005/8/layout/vList2"/>
    <dgm:cxn modelId="{9D63359F-9F6E-4F42-B7F1-AB1CFF78440A}" type="presParOf" srcId="{3D2AFB7B-0BD2-0C43-92AD-F6B2864F16D2}" destId="{1AE925D7-6FE6-BB47-9AC5-F7BC52F10E54}" srcOrd="2" destOrd="0" presId="urn:microsoft.com/office/officeart/2005/8/layout/vList2"/>
    <dgm:cxn modelId="{33A6FDBD-2B5E-0644-B52C-B7999F881B25}" type="presParOf" srcId="{3D2AFB7B-0BD2-0C43-92AD-F6B2864F16D2}" destId="{9F4B2A3D-E9E4-7241-A7B8-17F5FE40617B}" srcOrd="3" destOrd="0" presId="urn:microsoft.com/office/officeart/2005/8/layout/vList2"/>
    <dgm:cxn modelId="{9D112037-58A7-834D-A383-587C16D21419}" type="presParOf" srcId="{3D2AFB7B-0BD2-0C43-92AD-F6B2864F16D2}" destId="{0C3AAAAC-0F27-A646-9C57-D18391C2B84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915990-B22F-B442-B8F9-DC4D72C82C2F}">
      <dsp:nvSpPr>
        <dsp:cNvPr id="0" name=""/>
        <dsp:cNvSpPr/>
      </dsp:nvSpPr>
      <dsp:spPr>
        <a:xfrm>
          <a:off x="0" y="48969"/>
          <a:ext cx="10515600" cy="13525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/>
            <a:t>You will complete 4 modules. ( 2 in Year 11 and 2 in year 12)</a:t>
          </a:r>
        </a:p>
      </dsp:txBody>
      <dsp:txXfrm>
        <a:off x="66025" y="114994"/>
        <a:ext cx="10383550" cy="1220470"/>
      </dsp:txXfrm>
    </dsp:sp>
    <dsp:sp modelId="{1AE925D7-6FE6-BB47-9AC5-F7BC52F10E54}">
      <dsp:nvSpPr>
        <dsp:cNvPr id="0" name=""/>
        <dsp:cNvSpPr/>
      </dsp:nvSpPr>
      <dsp:spPr>
        <a:xfrm>
          <a:off x="0" y="1499409"/>
          <a:ext cx="10515600" cy="13525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/>
            <a:t>One module is an exam.</a:t>
          </a:r>
        </a:p>
      </dsp:txBody>
      <dsp:txXfrm>
        <a:off x="66025" y="1565434"/>
        <a:ext cx="10383550" cy="1220470"/>
      </dsp:txXfrm>
    </dsp:sp>
    <dsp:sp modelId="{0C3AAAAC-0F27-A646-9C57-D18391C2B84C}">
      <dsp:nvSpPr>
        <dsp:cNvPr id="0" name=""/>
        <dsp:cNvSpPr/>
      </dsp:nvSpPr>
      <dsp:spPr>
        <a:xfrm>
          <a:off x="0" y="2949848"/>
          <a:ext cx="10515600" cy="13525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/>
            <a:t>The other 3 modules involve coursework.</a:t>
          </a:r>
        </a:p>
      </dsp:txBody>
      <dsp:txXfrm>
        <a:off x="66025" y="3015873"/>
        <a:ext cx="10383550" cy="12204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FBDC7-1CC6-CF48-A4C6-31D4874F9E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6FA2EE-B235-A345-8E37-A1888FCD0B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72AA63-DEBF-6248-8A79-78213EA9F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F312C-519B-AF43-8D06-28451D859F60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94BADC-8374-994F-90DC-527AD30B5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817F56-65AE-F142-B05B-A2666E7F1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FD07B-5EB6-7042-BC8B-BDB952C23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225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2888E-570A-8447-8CBA-34D6A16D4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EAF30B-7B0D-D540-958E-AB7CD1D5F2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A454F0-4511-264B-B6B3-44103F7A9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F312C-519B-AF43-8D06-28451D859F60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438F50-494C-B247-AA2B-04F424939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EC112-6B65-204E-94AF-6CFDDF14F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FD07B-5EB6-7042-BC8B-BDB952C23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245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FC85C9-9D5F-744C-862C-468D6C5A1F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FA82BE-D74D-A545-810F-D0213BB92C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767FC7-1B40-0840-96E6-625DE9F04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F312C-519B-AF43-8D06-28451D859F60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26D037-FBED-4045-AE03-4E1ED1178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52E4D6-460C-1E47-BF5C-62440D3D3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FD07B-5EB6-7042-BC8B-BDB952C23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648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8CC58-76F0-A849-B16A-81DFF3672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EF88CF-336D-7F47-9DA1-CC7869BF1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C42B85-357A-E849-B380-5AB554D78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F312C-519B-AF43-8D06-28451D859F60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D01D51-C573-3949-AC6F-94B330E61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78749B-CA74-D94E-AD1D-98B894315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FD07B-5EB6-7042-BC8B-BDB952C23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077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6593D-A4FE-B541-AE51-0DAB2C71F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B5F186-9094-1A4A-ABF1-160D48600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BE468-1C87-3F46-93A5-268E4A64C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F312C-519B-AF43-8D06-28451D859F60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2E7B10-A51D-3B4B-8543-D6A5C1BE0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C7478F-0089-FE45-B5CD-6A2139192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FD07B-5EB6-7042-BC8B-BDB952C23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495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BF88E-DBA9-0148-B938-CD22F9909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8AEDE-8048-9242-8A7E-83B136F4BE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CF3DA1-9026-DA47-A284-EFE79638A2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34BA3-B2F7-2D4F-9FC6-0B194C68D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F312C-519B-AF43-8D06-28451D859F60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86079E-1478-334D-A942-B20ECFED3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60B080-15B6-054E-8E47-9A3A99012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FD07B-5EB6-7042-BC8B-BDB952C23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59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22B84-E18D-EE44-9D22-B84E18AA0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9282F2-7620-1749-9E51-8FC66BCCC5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1921D8-547F-9345-BCAB-0D574B953A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025171-47DB-AC46-8DC5-5F579D385C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A6C15C-411F-A94C-A984-697A5E129E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E5DDFB-6E9C-6F43-9059-89628ADA3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F312C-519B-AF43-8D06-28451D859F60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686C825-FA7E-8C47-AE79-87AF9985B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C90CC3-0F9F-6646-A7DD-BA38DC998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FD07B-5EB6-7042-BC8B-BDB952C23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624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8B1D5-8EFE-F24F-AF89-E196998E8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EE9DAE-3000-C34F-B3F8-A30C6DC09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F312C-519B-AF43-8D06-28451D859F60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38D069-7107-E544-AB63-817734C06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6B6758-93F2-A742-98B4-190342DF2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FD07B-5EB6-7042-BC8B-BDB952C23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454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8305A0-C20D-8945-AEBC-07B16FB7F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F312C-519B-AF43-8D06-28451D859F60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4171BD-5617-1548-B25E-C70C346C0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098BEF-C4B1-734D-B154-55C606E7A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FD07B-5EB6-7042-BC8B-BDB952C23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101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75C83-E4FB-3B4B-B0FE-215CA00F8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1336DF-F455-3A4D-BBA1-42EEB5F06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B2CE6C-CDDA-FB44-B953-AADB7E34D5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6623C3-72E7-0940-AF33-291D17E2E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F312C-519B-AF43-8D06-28451D859F60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630394-097A-804C-9A74-A93F3B2B4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03201D-8D0C-FE43-B4C0-E7793FA1E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FD07B-5EB6-7042-BC8B-BDB952C23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498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9BE83-58BD-7F4C-956B-5DD5B2EB6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28D7A5-1128-AB4C-9E34-7775A08585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EA1220-D37D-DA4F-8958-ED4FFF4A87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6EAA4D-FC67-684C-AE72-2F628A771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F312C-519B-AF43-8D06-28451D859F60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295758-9B57-B344-9087-AA3B3DB90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E85229-9FA8-9E4F-94AC-6DD8C9E88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FD07B-5EB6-7042-BC8B-BDB952C23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575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562FCA-FCF4-4B44-A416-4AE5716B8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8CAE00-6267-AF4D-9930-7136F89510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C53DB3-3C87-7A49-8B81-3FEEA6684A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F312C-519B-AF43-8D06-28451D859F60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18A473-1905-024F-A7E4-155CFBF879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C4C63-A4E1-8144-899A-83540F0AFA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FD07B-5EB6-7042-BC8B-BDB952C23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677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A0A2B7F3-65A0-4CC5-8310-3252C59E02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A5F9BD-1A5B-B748-A51E-7376767469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3950725"/>
            <a:ext cx="10515600" cy="1132696"/>
          </a:xfrm>
        </p:spPr>
        <p:txBody>
          <a:bodyPr>
            <a:normAutofit/>
          </a:bodyPr>
          <a:lstStyle/>
          <a:p>
            <a:r>
              <a:rPr lang="en-US" sz="4400" b="1" dirty="0"/>
              <a:t>BTEC First Music Level 1/2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217911-01FD-C842-A8C6-BE16B07814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5145583"/>
            <a:ext cx="10515600" cy="1132696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b="1" dirty="0"/>
              <a:t>Why choose Music as a GCSE and what is involved?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D8F52A9-DF08-DD40-BBA4-B0A4909598E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454" r="-2" b="-2"/>
          <a:stretch/>
        </p:blipFill>
        <p:spPr>
          <a:xfrm>
            <a:off x="1420261" y="304800"/>
            <a:ext cx="9392179" cy="3672406"/>
          </a:xfrm>
          <a:custGeom>
            <a:avLst/>
            <a:gdLst/>
            <a:ahLst/>
            <a:cxnLst/>
            <a:rect l="l" t="t" r="r" b="b"/>
            <a:pathLst>
              <a:path w="9392179" h="3672406">
                <a:moveTo>
                  <a:pt x="8328426" y="0"/>
                </a:moveTo>
                <a:cubicBezTo>
                  <a:pt x="8306669" y="212063"/>
                  <a:pt x="8209966" y="234386"/>
                  <a:pt x="8156780" y="365530"/>
                </a:cubicBezTo>
                <a:cubicBezTo>
                  <a:pt x="8193044" y="376692"/>
                  <a:pt x="8224472" y="390643"/>
                  <a:pt x="8255900" y="396224"/>
                </a:cubicBezTo>
                <a:cubicBezTo>
                  <a:pt x="8379195" y="424127"/>
                  <a:pt x="8497654" y="496675"/>
                  <a:pt x="8608861" y="619448"/>
                </a:cubicBezTo>
                <a:cubicBezTo>
                  <a:pt x="8693475" y="711528"/>
                  <a:pt x="8785341" y="750593"/>
                  <a:pt x="8877208" y="756173"/>
                </a:cubicBezTo>
                <a:cubicBezTo>
                  <a:pt x="8923141" y="758964"/>
                  <a:pt x="8971492" y="761754"/>
                  <a:pt x="9012590" y="795238"/>
                </a:cubicBezTo>
                <a:cubicBezTo>
                  <a:pt x="9053688" y="828721"/>
                  <a:pt x="9133466" y="814770"/>
                  <a:pt x="9106875" y="996140"/>
                </a:cubicBezTo>
                <a:cubicBezTo>
                  <a:pt x="9210828" y="1068688"/>
                  <a:pt x="9167313" y="1283542"/>
                  <a:pt x="9215663" y="1417476"/>
                </a:cubicBezTo>
                <a:cubicBezTo>
                  <a:pt x="9268849" y="1565363"/>
                  <a:pt x="9300277" y="1746734"/>
                  <a:pt x="9370386" y="1872297"/>
                </a:cubicBezTo>
                <a:cubicBezTo>
                  <a:pt x="9396979" y="1916942"/>
                  <a:pt x="9396979" y="1967168"/>
                  <a:pt x="9382473" y="2014603"/>
                </a:cubicBezTo>
                <a:cubicBezTo>
                  <a:pt x="9355881" y="2115054"/>
                  <a:pt x="9322035" y="2201554"/>
                  <a:pt x="9276102" y="2268521"/>
                </a:cubicBezTo>
                <a:cubicBezTo>
                  <a:pt x="9106875" y="2514068"/>
                  <a:pt x="8932811" y="2756825"/>
                  <a:pt x="8746660" y="2949356"/>
                </a:cubicBezTo>
                <a:cubicBezTo>
                  <a:pt x="8536335" y="3169790"/>
                  <a:pt x="8304251" y="3289774"/>
                  <a:pt x="8069749" y="3384644"/>
                </a:cubicBezTo>
                <a:cubicBezTo>
                  <a:pt x="7624922" y="3566014"/>
                  <a:pt x="7172842" y="3632982"/>
                  <a:pt x="6713509" y="3649724"/>
                </a:cubicBezTo>
                <a:cubicBezTo>
                  <a:pt x="6406482" y="3660885"/>
                  <a:pt x="6101872" y="3674836"/>
                  <a:pt x="5794844" y="3672046"/>
                </a:cubicBezTo>
                <a:cubicBezTo>
                  <a:pt x="5526498" y="3669256"/>
                  <a:pt x="5258151" y="3638562"/>
                  <a:pt x="4987387" y="3599498"/>
                </a:cubicBezTo>
                <a:cubicBezTo>
                  <a:pt x="4636843" y="3546482"/>
                  <a:pt x="3362799" y="3312096"/>
                  <a:pt x="2920390" y="3220016"/>
                </a:cubicBezTo>
                <a:cubicBezTo>
                  <a:pt x="2702811" y="3175371"/>
                  <a:pt x="1498875" y="2762406"/>
                  <a:pt x="1472282" y="2695438"/>
                </a:cubicBezTo>
                <a:cubicBezTo>
                  <a:pt x="1554478" y="2650793"/>
                  <a:pt x="1634257" y="2728922"/>
                  <a:pt x="1721289" y="2681487"/>
                </a:cubicBezTo>
                <a:cubicBezTo>
                  <a:pt x="1571401" y="2578245"/>
                  <a:pt x="1399756" y="2625681"/>
                  <a:pt x="1257121" y="2555923"/>
                </a:cubicBezTo>
                <a:cubicBezTo>
                  <a:pt x="1259538" y="2488955"/>
                  <a:pt x="1322394" y="2508488"/>
                  <a:pt x="1332064" y="2463843"/>
                </a:cubicBezTo>
                <a:cubicBezTo>
                  <a:pt x="1061300" y="2335488"/>
                  <a:pt x="759108" y="2341069"/>
                  <a:pt x="483508" y="2229457"/>
                </a:cubicBezTo>
                <a:cubicBezTo>
                  <a:pt x="734932" y="2184812"/>
                  <a:pt x="981521" y="2232247"/>
                  <a:pt x="1235363" y="2240618"/>
                </a:cubicBezTo>
                <a:cubicBezTo>
                  <a:pt x="1211188" y="2182021"/>
                  <a:pt x="1167672" y="2187602"/>
                  <a:pt x="1138662" y="2168069"/>
                </a:cubicBezTo>
                <a:cubicBezTo>
                  <a:pt x="1099981" y="2142957"/>
                  <a:pt x="1068553" y="2120635"/>
                  <a:pt x="1092728" y="2056458"/>
                </a:cubicBezTo>
                <a:cubicBezTo>
                  <a:pt x="1116903" y="1995071"/>
                  <a:pt x="1085475" y="1978329"/>
                  <a:pt x="1039542" y="1956007"/>
                </a:cubicBezTo>
                <a:cubicBezTo>
                  <a:pt x="923501" y="1894620"/>
                  <a:pt x="795371" y="1914152"/>
                  <a:pt x="674494" y="1894620"/>
                </a:cubicBezTo>
                <a:cubicBezTo>
                  <a:pt x="618891" y="1886249"/>
                  <a:pt x="529441" y="1900200"/>
                  <a:pt x="514936" y="1852765"/>
                </a:cubicBezTo>
                <a:cubicBezTo>
                  <a:pt x="464168" y="1699298"/>
                  <a:pt x="362631" y="1743943"/>
                  <a:pt x="268347" y="1735572"/>
                </a:cubicBezTo>
                <a:cubicBezTo>
                  <a:pt x="171646" y="1727201"/>
                  <a:pt x="152305" y="1657444"/>
                  <a:pt x="200656" y="1529089"/>
                </a:cubicBezTo>
                <a:cubicBezTo>
                  <a:pt x="149887" y="1467702"/>
                  <a:pt x="65273" y="1537459"/>
                  <a:pt x="0" y="1453750"/>
                </a:cubicBezTo>
                <a:cubicBezTo>
                  <a:pt x="502848" y="1411896"/>
                  <a:pt x="993609" y="1450960"/>
                  <a:pt x="1479534" y="1330977"/>
                </a:cubicBezTo>
                <a:cubicBezTo>
                  <a:pt x="1324812" y="1336557"/>
                  <a:pt x="1172507" y="1286332"/>
                  <a:pt x="1017784" y="1317025"/>
                </a:cubicBezTo>
                <a:cubicBezTo>
                  <a:pt x="993609" y="1322606"/>
                  <a:pt x="964599" y="1317025"/>
                  <a:pt x="940423" y="1311445"/>
                </a:cubicBezTo>
                <a:cubicBezTo>
                  <a:pt x="913830" y="1305864"/>
                  <a:pt x="889655" y="1294703"/>
                  <a:pt x="889655" y="1255638"/>
                </a:cubicBezTo>
                <a:cubicBezTo>
                  <a:pt x="889655" y="1227735"/>
                  <a:pt x="908995" y="1213784"/>
                  <a:pt x="928335" y="1202623"/>
                </a:cubicBezTo>
                <a:cubicBezTo>
                  <a:pt x="981521" y="1171929"/>
                  <a:pt x="1039542" y="1163558"/>
                  <a:pt x="1092728" y="1194252"/>
                </a:cubicBezTo>
                <a:cubicBezTo>
                  <a:pt x="1153167" y="1227735"/>
                  <a:pt x="1201518" y="1219364"/>
                  <a:pt x="1247451" y="1160768"/>
                </a:cubicBezTo>
                <a:cubicBezTo>
                  <a:pt x="1307889" y="1085430"/>
                  <a:pt x="1394920" y="1113333"/>
                  <a:pt x="1467447" y="1088220"/>
                </a:cubicBezTo>
                <a:cubicBezTo>
                  <a:pt x="1547226" y="1063107"/>
                  <a:pt x="1631840" y="1077059"/>
                  <a:pt x="1735794" y="1032414"/>
                </a:cubicBezTo>
                <a:cubicBezTo>
                  <a:pt x="1559313" y="982188"/>
                  <a:pt x="1397338" y="1057527"/>
                  <a:pt x="1218440" y="1007301"/>
                </a:cubicBezTo>
                <a:cubicBezTo>
                  <a:pt x="1290966" y="937543"/>
                  <a:pt x="1356240" y="957076"/>
                  <a:pt x="1416678" y="945914"/>
                </a:cubicBezTo>
                <a:cubicBezTo>
                  <a:pt x="1489204" y="931963"/>
                  <a:pt x="1561731" y="929172"/>
                  <a:pt x="1634257" y="915221"/>
                </a:cubicBezTo>
                <a:cubicBezTo>
                  <a:pt x="1701949" y="904060"/>
                  <a:pt x="1767223" y="884528"/>
                  <a:pt x="1834914" y="873366"/>
                </a:cubicBezTo>
                <a:cubicBezTo>
                  <a:pt x="1900187" y="862205"/>
                  <a:pt x="1967878" y="876157"/>
                  <a:pt x="2028317" y="814770"/>
                </a:cubicBezTo>
                <a:cubicBezTo>
                  <a:pt x="1863924" y="691996"/>
                  <a:pt x="1677773" y="750593"/>
                  <a:pt x="1484370" y="719899"/>
                </a:cubicBezTo>
                <a:cubicBezTo>
                  <a:pt x="1535138" y="661303"/>
                  <a:pt x="1588324" y="672464"/>
                  <a:pt x="1631840" y="655722"/>
                </a:cubicBezTo>
                <a:cubicBezTo>
                  <a:pt x="1651180" y="650142"/>
                  <a:pt x="1675355" y="650142"/>
                  <a:pt x="1682608" y="622239"/>
                </a:cubicBezTo>
                <a:cubicBezTo>
                  <a:pt x="1692278" y="585965"/>
                  <a:pt x="1670520" y="563642"/>
                  <a:pt x="1646344" y="552481"/>
                </a:cubicBezTo>
                <a:cubicBezTo>
                  <a:pt x="1537556" y="499465"/>
                  <a:pt x="1421514" y="471562"/>
                  <a:pt x="1305472" y="443659"/>
                </a:cubicBezTo>
                <a:cubicBezTo>
                  <a:pt x="1240198" y="429707"/>
                  <a:pt x="1170090" y="438078"/>
                  <a:pt x="1112068" y="393433"/>
                </a:cubicBezTo>
                <a:cubicBezTo>
                  <a:pt x="1324812" y="200902"/>
                  <a:pt x="1561731" y="237176"/>
                  <a:pt x="1801068" y="248337"/>
                </a:cubicBezTo>
                <a:cubicBezTo>
                  <a:pt x="2190293" y="265079"/>
                  <a:pt x="2579516" y="281821"/>
                  <a:pt x="2971158" y="253918"/>
                </a:cubicBezTo>
                <a:cubicBezTo>
                  <a:pt x="3287854" y="200902"/>
                  <a:pt x="3609388" y="195322"/>
                  <a:pt x="3930923" y="175789"/>
                </a:cubicBezTo>
                <a:cubicBezTo>
                  <a:pt x="4283882" y="150677"/>
                  <a:pt x="4641678" y="170209"/>
                  <a:pt x="4997057" y="172999"/>
                </a:cubicBezTo>
                <a:cubicBezTo>
                  <a:pt x="5253316" y="175789"/>
                  <a:pt x="5511992" y="200902"/>
                  <a:pt x="5768252" y="178580"/>
                </a:cubicBezTo>
                <a:cubicBezTo>
                  <a:pt x="6068027" y="153467"/>
                  <a:pt x="6372637" y="172999"/>
                  <a:pt x="6674829" y="164628"/>
                </a:cubicBezTo>
                <a:cubicBezTo>
                  <a:pt x="6810212" y="161838"/>
                  <a:pt x="6945593" y="139515"/>
                  <a:pt x="7080976" y="122774"/>
                </a:cubicBezTo>
                <a:cubicBezTo>
                  <a:pt x="7334817" y="89290"/>
                  <a:pt x="7591076" y="44645"/>
                  <a:pt x="7847336" y="58596"/>
                </a:cubicBezTo>
                <a:cubicBezTo>
                  <a:pt x="8006894" y="66967"/>
                  <a:pt x="8164034" y="66967"/>
                  <a:pt x="8328426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4796170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AAF7F6-5787-CD4C-AE78-18CE6974D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r>
              <a:rPr lang="en-US" sz="5200" b="1"/>
              <a:t>What is involved with BTEC Music?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046DC51-72DE-48FD-B231-5B2907D644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965317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29654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97DEB8-739E-B54E-BEC3-BDF651081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rgbClr val="FFFFFF"/>
                </a:solidFill>
              </a:rPr>
              <a:t>Module 1: The Music Industry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B96070-4FCC-A043-A1B0-5DC8720DDB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6789"/>
            <a:ext cx="10515600" cy="3590174"/>
          </a:xfrm>
        </p:spPr>
        <p:txBody>
          <a:bodyPr>
            <a:normAutofit/>
          </a:bodyPr>
          <a:lstStyle/>
          <a:p>
            <a:r>
              <a:rPr lang="en-US" sz="3600" dirty="0"/>
              <a:t>This module is assessed through a written exam done in school. </a:t>
            </a:r>
          </a:p>
          <a:p>
            <a:r>
              <a:rPr lang="en-US" sz="3600" dirty="0"/>
              <a:t>You will learn about: </a:t>
            </a:r>
          </a:p>
          <a:p>
            <a:r>
              <a:rPr lang="en-US" dirty="0"/>
              <a:t>Learning Aim A: Understand different types of </a:t>
            </a:r>
            <a:r>
              <a:rPr lang="en-US" dirty="0" err="1"/>
              <a:t>organisations</a:t>
            </a:r>
            <a:r>
              <a:rPr lang="en-US" dirty="0"/>
              <a:t> that make up the music industry.</a:t>
            </a:r>
          </a:p>
          <a:p>
            <a:r>
              <a:rPr lang="en-US" dirty="0"/>
              <a:t>Learning Aim B: Understand job roles in the music industry. </a:t>
            </a:r>
          </a:p>
        </p:txBody>
      </p:sp>
    </p:spTree>
    <p:extLst>
      <p:ext uri="{BB962C8B-B14F-4D97-AF65-F5344CB8AC3E}">
        <p14:creationId xmlns:p14="http://schemas.microsoft.com/office/powerpoint/2010/main" val="15241063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97DEB8-739E-B54E-BEC3-BDF651081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rgbClr val="FFFFFF"/>
                </a:solidFill>
              </a:rPr>
              <a:t>Module 2: Managing a Music Product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B96070-4FCC-A043-A1B0-5DC8720DDB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47414"/>
            <a:ext cx="10515600" cy="3829549"/>
          </a:xfrm>
        </p:spPr>
        <p:txBody>
          <a:bodyPr>
            <a:normAutofit lnSpcReduction="10000"/>
          </a:bodyPr>
          <a:lstStyle/>
          <a:p>
            <a:r>
              <a:rPr lang="en-US" sz="3600" dirty="0"/>
              <a:t>This module is assessed through coursework completed in school.</a:t>
            </a:r>
          </a:p>
          <a:p>
            <a:r>
              <a:rPr lang="en-US" sz="3600" dirty="0"/>
              <a:t>You will learn about and create: </a:t>
            </a:r>
          </a:p>
          <a:p>
            <a:r>
              <a:rPr lang="en-US" dirty="0"/>
              <a:t>Learning Aim </a:t>
            </a:r>
            <a:r>
              <a:rPr lang="en-US" b="1" dirty="0"/>
              <a:t>A</a:t>
            </a:r>
            <a:r>
              <a:rPr lang="en-US" dirty="0"/>
              <a:t>: Plan, develop and deliver a music product.</a:t>
            </a:r>
          </a:p>
          <a:p>
            <a:r>
              <a:rPr lang="en-US" dirty="0"/>
              <a:t>Learning Aim </a:t>
            </a:r>
            <a:r>
              <a:rPr lang="en-US" b="1" dirty="0"/>
              <a:t>B</a:t>
            </a:r>
            <a:r>
              <a:rPr lang="en-US" dirty="0"/>
              <a:t>: Promote a music product.</a:t>
            </a:r>
          </a:p>
          <a:p>
            <a:r>
              <a:rPr lang="en-US" dirty="0"/>
              <a:t>Learning Aim </a:t>
            </a:r>
            <a:r>
              <a:rPr lang="en-US" b="1" dirty="0"/>
              <a:t>C</a:t>
            </a:r>
            <a:r>
              <a:rPr lang="en-US" dirty="0"/>
              <a:t>: Review the management of a music product.</a:t>
            </a:r>
          </a:p>
          <a:p>
            <a:r>
              <a:rPr lang="en-US" dirty="0"/>
              <a:t>Involves lots of groupwork, learning how to put on a concert or a recording and keeping a portfolio of work.  </a:t>
            </a:r>
          </a:p>
        </p:txBody>
      </p:sp>
    </p:spTree>
    <p:extLst>
      <p:ext uri="{BB962C8B-B14F-4D97-AF65-F5344CB8AC3E}">
        <p14:creationId xmlns:p14="http://schemas.microsoft.com/office/powerpoint/2010/main" val="26269386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97DEB8-739E-B54E-BEC3-BDF651081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>
                <a:solidFill>
                  <a:srgbClr val="FFFFFF"/>
                </a:solidFill>
              </a:rPr>
              <a:t>Module 3: Introduction to Composition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B96070-4FCC-A043-A1B0-5DC8720DDB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47414"/>
            <a:ext cx="10515600" cy="3829549"/>
          </a:xfrm>
        </p:spPr>
        <p:txBody>
          <a:bodyPr>
            <a:normAutofit lnSpcReduction="10000"/>
          </a:bodyPr>
          <a:lstStyle/>
          <a:p>
            <a:r>
              <a:rPr lang="en-US" sz="3600" dirty="0"/>
              <a:t>This module is assessed through coursework completed in school.</a:t>
            </a:r>
          </a:p>
          <a:p>
            <a:r>
              <a:rPr lang="en-US" sz="3600" dirty="0"/>
              <a:t>You will learn about and create: </a:t>
            </a:r>
          </a:p>
          <a:p>
            <a:r>
              <a:rPr lang="en-US" dirty="0"/>
              <a:t>Learning Aim </a:t>
            </a:r>
            <a:r>
              <a:rPr lang="en-US" b="1" dirty="0"/>
              <a:t>A</a:t>
            </a:r>
            <a:r>
              <a:rPr lang="en-US" dirty="0"/>
              <a:t>: explore creative stimuli to meet a brief.</a:t>
            </a:r>
          </a:p>
          <a:p>
            <a:r>
              <a:rPr lang="en-US" dirty="0"/>
              <a:t>Learning Aim </a:t>
            </a:r>
            <a:r>
              <a:rPr lang="en-US" b="1" dirty="0"/>
              <a:t>B</a:t>
            </a:r>
            <a:r>
              <a:rPr lang="en-US" dirty="0"/>
              <a:t>: extend, develop and shape music for performances.</a:t>
            </a:r>
          </a:p>
          <a:p>
            <a:r>
              <a:rPr lang="en-US" dirty="0"/>
              <a:t>Learning Aim </a:t>
            </a:r>
            <a:r>
              <a:rPr lang="en-US" b="1" dirty="0"/>
              <a:t>C</a:t>
            </a:r>
            <a:r>
              <a:rPr lang="en-US" dirty="0"/>
              <a:t>: present composition appropriately. </a:t>
            </a:r>
          </a:p>
          <a:p>
            <a:r>
              <a:rPr lang="en-US" dirty="0"/>
              <a:t>Involves using the computer software ‘</a:t>
            </a:r>
            <a:r>
              <a:rPr lang="en-US" dirty="0" err="1"/>
              <a:t>Garageband</a:t>
            </a:r>
            <a:r>
              <a:rPr lang="en-US" dirty="0"/>
              <a:t>’ to create your own music. </a:t>
            </a:r>
          </a:p>
        </p:txBody>
      </p:sp>
    </p:spTree>
    <p:extLst>
      <p:ext uri="{BB962C8B-B14F-4D97-AF65-F5344CB8AC3E}">
        <p14:creationId xmlns:p14="http://schemas.microsoft.com/office/powerpoint/2010/main" val="24099088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97DEB8-739E-B54E-BEC3-BDF651081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>
                <a:solidFill>
                  <a:srgbClr val="FFFFFF"/>
                </a:solidFill>
              </a:rPr>
              <a:t>Module 4: Introduction to 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B96070-4FCC-A043-A1B0-5DC8720DDB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47414"/>
            <a:ext cx="10515600" cy="3829549"/>
          </a:xfrm>
        </p:spPr>
        <p:txBody>
          <a:bodyPr>
            <a:normAutofit lnSpcReduction="10000"/>
          </a:bodyPr>
          <a:lstStyle/>
          <a:p>
            <a:r>
              <a:rPr lang="en-US" sz="3600" dirty="0"/>
              <a:t>This module is assessed through coursework completed in school.</a:t>
            </a:r>
          </a:p>
          <a:p>
            <a:r>
              <a:rPr lang="en-US" sz="3600" dirty="0"/>
              <a:t>You will learn about and create: </a:t>
            </a:r>
          </a:p>
          <a:p>
            <a:r>
              <a:rPr lang="en-US" dirty="0"/>
              <a:t>Learning Aim </a:t>
            </a:r>
            <a:r>
              <a:rPr lang="en-US" b="1" dirty="0"/>
              <a:t>A</a:t>
            </a:r>
            <a:r>
              <a:rPr lang="en-US" dirty="0"/>
              <a:t>: develop your music performance skills and review your own practice. </a:t>
            </a:r>
          </a:p>
          <a:p>
            <a:r>
              <a:rPr lang="en-US" dirty="0"/>
              <a:t>Learning Aim </a:t>
            </a:r>
            <a:r>
              <a:rPr lang="en-US" b="1" dirty="0"/>
              <a:t>B</a:t>
            </a:r>
            <a:r>
              <a:rPr lang="en-US" dirty="0"/>
              <a:t>: use your music performance skills with rehearsal and performance. </a:t>
            </a:r>
          </a:p>
          <a:p>
            <a:r>
              <a:rPr lang="en-US" dirty="0"/>
              <a:t>Involves playing an instrument you can already play or ukulele. </a:t>
            </a:r>
          </a:p>
        </p:txBody>
      </p:sp>
    </p:spTree>
    <p:extLst>
      <p:ext uri="{BB962C8B-B14F-4D97-AF65-F5344CB8AC3E}">
        <p14:creationId xmlns:p14="http://schemas.microsoft.com/office/powerpoint/2010/main" val="14046267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97DEB8-739E-B54E-BEC3-BDF651081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rgbClr val="FFFFFF"/>
                </a:solidFill>
              </a:rPr>
              <a:t>CCEA Level 2 Performance Skills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B96070-4FCC-A043-A1B0-5DC8720DDB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47414"/>
            <a:ext cx="10515600" cy="3829549"/>
          </a:xfrm>
        </p:spPr>
        <p:txBody>
          <a:bodyPr>
            <a:normAutofit/>
          </a:bodyPr>
          <a:lstStyle/>
          <a:p>
            <a:r>
              <a:rPr lang="en-US" sz="3600" dirty="0"/>
              <a:t>You will also get the opportunity to complete an extra qualification. You will complete a portfolio of work that includes:</a:t>
            </a:r>
          </a:p>
          <a:p>
            <a:r>
              <a:rPr lang="en-US" b="1" dirty="0"/>
              <a:t>Unit 1: </a:t>
            </a:r>
            <a:r>
              <a:rPr lang="en-US" dirty="0"/>
              <a:t>Working in the performance arts industry.</a:t>
            </a:r>
          </a:p>
          <a:p>
            <a:r>
              <a:rPr lang="en-US" b="1" dirty="0"/>
              <a:t>Unit 2: </a:t>
            </a:r>
            <a:r>
              <a:rPr lang="en-US" dirty="0"/>
              <a:t>Develop technique for performance. </a:t>
            </a:r>
          </a:p>
          <a:p>
            <a:r>
              <a:rPr lang="en-US" b="1" dirty="0"/>
              <a:t>Unit 3: </a:t>
            </a:r>
            <a:r>
              <a:rPr lang="en-US" dirty="0"/>
              <a:t>Rehearse and perform.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222040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C000F4-C062-034D-AD4B-1B9F093A7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rgbClr val="FFFFFF"/>
                </a:solidFill>
              </a:rPr>
              <a:t>Why Choose Music?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B99412-C853-D54C-9E5F-FFEA50E8D6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6789"/>
            <a:ext cx="10515600" cy="3590174"/>
          </a:xfrm>
        </p:spPr>
        <p:txBody>
          <a:bodyPr>
            <a:normAutofit/>
          </a:bodyPr>
          <a:lstStyle/>
          <a:p>
            <a:r>
              <a:rPr lang="en-US" sz="3600" dirty="0"/>
              <a:t>It is a very practical subject.</a:t>
            </a:r>
          </a:p>
          <a:p>
            <a:r>
              <a:rPr lang="en-US" sz="3600" dirty="0"/>
              <a:t>Coursework. Helps with </a:t>
            </a:r>
            <a:r>
              <a:rPr lang="en-US" sz="3600" dirty="0" err="1"/>
              <a:t>organisational</a:t>
            </a:r>
            <a:r>
              <a:rPr lang="en-US" sz="3600" dirty="0"/>
              <a:t> skills.</a:t>
            </a:r>
          </a:p>
          <a:p>
            <a:r>
              <a:rPr lang="en-US" sz="3600" dirty="0"/>
              <a:t>New skills: team work, confidence, </a:t>
            </a:r>
            <a:r>
              <a:rPr lang="en-US" sz="3600" dirty="0" err="1"/>
              <a:t>organisation</a:t>
            </a:r>
            <a:r>
              <a:rPr lang="en-US" sz="3600" dirty="0"/>
              <a:t>, communication. </a:t>
            </a:r>
          </a:p>
          <a:p>
            <a:r>
              <a:rPr lang="en-US" sz="3600" dirty="0"/>
              <a:t>Continue learning and playing an instrument. </a:t>
            </a:r>
          </a:p>
          <a:p>
            <a:r>
              <a:rPr lang="en-US" sz="3600" dirty="0"/>
              <a:t>An enjoyable subject. </a:t>
            </a:r>
          </a:p>
        </p:txBody>
      </p:sp>
    </p:spTree>
    <p:extLst>
      <p:ext uri="{BB962C8B-B14F-4D97-AF65-F5344CB8AC3E}">
        <p14:creationId xmlns:p14="http://schemas.microsoft.com/office/powerpoint/2010/main" val="2732815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C000F4-C062-034D-AD4B-1B9F093A7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rgbClr val="FFFFFF"/>
                </a:solidFill>
              </a:rPr>
              <a:t>Any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B99412-C853-D54C-9E5F-FFEA50E8D6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6789"/>
            <a:ext cx="10515600" cy="3590174"/>
          </a:xfrm>
        </p:spPr>
        <p:txBody>
          <a:bodyPr>
            <a:normAutofit/>
          </a:bodyPr>
          <a:lstStyle/>
          <a:p>
            <a:pPr algn="ctr"/>
            <a:endParaRPr lang="en-US" sz="3600" dirty="0"/>
          </a:p>
          <a:p>
            <a:pPr algn="ctr"/>
            <a:endParaRPr lang="en-US" sz="3600" dirty="0"/>
          </a:p>
          <a:p>
            <a:pPr algn="ctr"/>
            <a:r>
              <a:rPr lang="en-US" sz="3600" dirty="0"/>
              <a:t>Email: msimpson121@c2ken.net</a:t>
            </a:r>
          </a:p>
        </p:txBody>
      </p:sp>
    </p:spTree>
    <p:extLst>
      <p:ext uri="{BB962C8B-B14F-4D97-AF65-F5344CB8AC3E}">
        <p14:creationId xmlns:p14="http://schemas.microsoft.com/office/powerpoint/2010/main" val="37915188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415</Words>
  <Application>Microsoft Office PowerPoint</Application>
  <PresentationFormat>Widescreen</PresentationFormat>
  <Paragraphs>47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BTEC First Music Level 1/2</vt:lpstr>
      <vt:lpstr>What is involved with BTEC Music?</vt:lpstr>
      <vt:lpstr>Module 1: The Music Industry</vt:lpstr>
      <vt:lpstr>Module 2: Managing a Music Product</vt:lpstr>
      <vt:lpstr>Module 3: Introduction to Composition</vt:lpstr>
      <vt:lpstr>Module 4: Introduction to Performance</vt:lpstr>
      <vt:lpstr>CCEA Level 2 Performance Skills</vt:lpstr>
      <vt:lpstr>Why Choose Music?</vt:lpstr>
      <vt:lpstr>Any 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BTEC Music First Level 1/2</dc:title>
  <dc:creator>Molly Simpson</dc:creator>
  <cp:lastModifiedBy>M SIMPSON</cp:lastModifiedBy>
  <cp:revision>8</cp:revision>
  <dcterms:created xsi:type="dcterms:W3CDTF">2022-01-23T18:28:28Z</dcterms:created>
  <dcterms:modified xsi:type="dcterms:W3CDTF">2022-01-27T09:43:01Z</dcterms:modified>
</cp:coreProperties>
</file>