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4DD76-878F-DEAB-44A7-745CB439D329}" v="2" dt="2022-01-25T11:34:29.404"/>
    <p1510:client id="{6F5E5D5F-171B-049F-207E-E31A240BAB52}" v="1" dt="2022-01-24T14:28:30.291"/>
    <p1510:client id="{82E1CA3F-42CE-41C6-8870-D71690287776}" v="692" dt="2022-01-24T10:35:17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1" d="100"/>
          <a:sy n="51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1CF14-94E3-4110-9E02-BAD6F6C6B0FD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0C92F6-724D-4F6B-9EBF-E97D05054BE4}">
      <dgm:prSet/>
      <dgm:spPr/>
      <dgm:t>
        <a:bodyPr/>
        <a:lstStyle/>
        <a:p>
          <a:r>
            <a:rPr lang="en-US" dirty="0"/>
            <a:t>Develop</a:t>
          </a:r>
        </a:p>
      </dgm:t>
    </dgm:pt>
    <dgm:pt modelId="{1EEF7D65-7205-4AB8-923E-10C75B8A2332}" type="parTrans" cxnId="{EFA94225-4CC7-4AEE-BC87-5E7B458DDCF2}">
      <dgm:prSet/>
      <dgm:spPr/>
      <dgm:t>
        <a:bodyPr/>
        <a:lstStyle/>
        <a:p>
          <a:endParaRPr lang="en-US"/>
        </a:p>
      </dgm:t>
    </dgm:pt>
    <dgm:pt modelId="{E23D3A34-B0FB-4666-9CFE-6D9C73C1E312}" type="sibTrans" cxnId="{EFA94225-4CC7-4AEE-BC87-5E7B458DDCF2}">
      <dgm:prSet/>
      <dgm:spPr/>
      <dgm:t>
        <a:bodyPr/>
        <a:lstStyle/>
        <a:p>
          <a:endParaRPr lang="en-US"/>
        </a:p>
      </dgm:t>
    </dgm:pt>
    <dgm:pt modelId="{46F5BABA-EB76-4937-8B40-38B21CE75E82}">
      <dgm:prSet/>
      <dgm:spPr/>
      <dgm:t>
        <a:bodyPr/>
        <a:lstStyle/>
        <a:p>
          <a:r>
            <a:rPr lang="en-US" dirty="0"/>
            <a:t>Develop their own personal growth and engagement in, and through, learning </a:t>
          </a:r>
        </a:p>
      </dgm:t>
    </dgm:pt>
    <dgm:pt modelId="{81C809BD-D103-455C-9ABD-07B60C7A48E9}" type="parTrans" cxnId="{CF42682A-C2DC-44FA-B2DB-A5B43AB2FC05}">
      <dgm:prSet/>
      <dgm:spPr/>
      <dgm:t>
        <a:bodyPr/>
        <a:lstStyle/>
        <a:p>
          <a:endParaRPr lang="en-US"/>
        </a:p>
      </dgm:t>
    </dgm:pt>
    <dgm:pt modelId="{5A654D8C-F0AD-4D15-80D5-28436B150274}" type="sibTrans" cxnId="{CF42682A-C2DC-44FA-B2DB-A5B43AB2FC05}">
      <dgm:prSet/>
      <dgm:spPr/>
      <dgm:t>
        <a:bodyPr/>
        <a:lstStyle/>
        <a:p>
          <a:endParaRPr lang="en-US"/>
        </a:p>
      </dgm:t>
    </dgm:pt>
    <dgm:pt modelId="{8EAA3E54-CA76-485C-A489-65199727742D}">
      <dgm:prSet/>
      <dgm:spPr/>
      <dgm:t>
        <a:bodyPr/>
        <a:lstStyle/>
        <a:p>
          <a:r>
            <a:rPr lang="en-US" dirty="0"/>
            <a:t>Engage in</a:t>
          </a:r>
        </a:p>
      </dgm:t>
    </dgm:pt>
    <dgm:pt modelId="{A68D10ED-5DFF-48F5-A4BE-71FF34C4619E}" type="parTrans" cxnId="{96C31CF2-AEED-4964-A1C2-940966D6B5AA}">
      <dgm:prSet/>
      <dgm:spPr/>
      <dgm:t>
        <a:bodyPr/>
        <a:lstStyle/>
        <a:p>
          <a:endParaRPr lang="en-US"/>
        </a:p>
      </dgm:t>
    </dgm:pt>
    <dgm:pt modelId="{601C5521-7E53-4996-912D-E47641B0F8AC}" type="sibTrans" cxnId="{96C31CF2-AEED-4964-A1C2-940966D6B5AA}">
      <dgm:prSet/>
      <dgm:spPr/>
      <dgm:t>
        <a:bodyPr/>
        <a:lstStyle/>
        <a:p>
          <a:endParaRPr lang="en-US"/>
        </a:p>
      </dgm:t>
    </dgm:pt>
    <dgm:pt modelId="{333864BF-CA7A-432D-890A-919D204537DA}">
      <dgm:prSet/>
      <dgm:spPr/>
      <dgm:t>
        <a:bodyPr/>
        <a:lstStyle/>
        <a:p>
          <a:r>
            <a:rPr lang="en-US" dirty="0"/>
            <a:t>Engage in learning that is relevant to them and support their development of personal skills and attributes that are essential for working life and employment.</a:t>
          </a:r>
        </a:p>
      </dgm:t>
    </dgm:pt>
    <dgm:pt modelId="{16B4A373-0EA8-4E34-B221-A78268987766}" type="parTrans" cxnId="{35213BCF-2F43-4F55-A6D1-374DC9E52FB5}">
      <dgm:prSet/>
      <dgm:spPr/>
      <dgm:t>
        <a:bodyPr/>
        <a:lstStyle/>
        <a:p>
          <a:endParaRPr lang="en-US"/>
        </a:p>
      </dgm:t>
    </dgm:pt>
    <dgm:pt modelId="{E08BC111-E466-4FFA-95FE-89DF1B08E736}" type="sibTrans" cxnId="{35213BCF-2F43-4F55-A6D1-374DC9E52FB5}">
      <dgm:prSet/>
      <dgm:spPr/>
      <dgm:t>
        <a:bodyPr/>
        <a:lstStyle/>
        <a:p>
          <a:endParaRPr lang="en-US"/>
        </a:p>
      </dgm:t>
    </dgm:pt>
    <dgm:pt modelId="{98240344-C709-4198-AA8E-A16015564968}">
      <dgm:prSet/>
      <dgm:spPr/>
      <dgm:t>
        <a:bodyPr/>
        <a:lstStyle/>
        <a:p>
          <a:r>
            <a:rPr lang="en-US" dirty="0"/>
            <a:t>Prepare</a:t>
          </a:r>
        </a:p>
      </dgm:t>
    </dgm:pt>
    <dgm:pt modelId="{C5ACCE88-0F23-4B85-8B97-404106D2E202}" type="parTrans" cxnId="{B9C00BE9-DD3E-427D-BE4A-44AA5B228909}">
      <dgm:prSet/>
      <dgm:spPr/>
      <dgm:t>
        <a:bodyPr/>
        <a:lstStyle/>
        <a:p>
          <a:endParaRPr lang="en-US"/>
        </a:p>
      </dgm:t>
    </dgm:pt>
    <dgm:pt modelId="{C8C205DC-5BCF-43C7-96B9-9383DFA9AD77}" type="sibTrans" cxnId="{B9C00BE9-DD3E-427D-BE4A-44AA5B228909}">
      <dgm:prSet/>
      <dgm:spPr/>
      <dgm:t>
        <a:bodyPr/>
        <a:lstStyle/>
        <a:p>
          <a:endParaRPr lang="en-US"/>
        </a:p>
      </dgm:t>
    </dgm:pt>
    <dgm:pt modelId="{4B5FCEFB-BD08-448E-8605-622BC788E045}">
      <dgm:prSet/>
      <dgm:spPr/>
      <dgm:t>
        <a:bodyPr/>
        <a:lstStyle/>
        <a:p>
          <a:r>
            <a:rPr lang="en-US" dirty="0"/>
            <a:t>Prepare themselves for progression into further education </a:t>
          </a:r>
          <a:r>
            <a:rPr lang="en-US" dirty="0" err="1"/>
            <a:t>programmes</a:t>
          </a:r>
          <a:r>
            <a:rPr lang="en-US" dirty="0"/>
            <a:t>, apprenticeships or other work based learning.</a:t>
          </a:r>
        </a:p>
      </dgm:t>
    </dgm:pt>
    <dgm:pt modelId="{1DCFF4E5-16C3-4E8F-98CF-AC0940C9880B}" type="parTrans" cxnId="{A10BBB6F-A7C9-4DC4-8C61-D1C9DB9C1398}">
      <dgm:prSet/>
      <dgm:spPr/>
      <dgm:t>
        <a:bodyPr/>
        <a:lstStyle/>
        <a:p>
          <a:endParaRPr lang="en-US"/>
        </a:p>
      </dgm:t>
    </dgm:pt>
    <dgm:pt modelId="{6CB764FC-4EDD-454A-8573-EF0985A4EEC9}" type="sibTrans" cxnId="{A10BBB6F-A7C9-4DC4-8C61-D1C9DB9C1398}">
      <dgm:prSet/>
      <dgm:spPr/>
      <dgm:t>
        <a:bodyPr/>
        <a:lstStyle/>
        <a:p>
          <a:endParaRPr lang="en-US"/>
        </a:p>
      </dgm:t>
    </dgm:pt>
    <dgm:pt modelId="{5D1FDB96-41E8-49EB-B07F-A5323B8DA038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Progress</a:t>
          </a:r>
          <a:endParaRPr lang="en-US" dirty="0"/>
        </a:p>
      </dgm:t>
    </dgm:pt>
    <dgm:pt modelId="{90375E22-036E-47B7-90FF-4E3D1DC6D540}" type="parTrans" cxnId="{F845B859-F20C-4713-A438-C2B84F6FEE53}">
      <dgm:prSet/>
      <dgm:spPr/>
      <dgm:t>
        <a:bodyPr/>
        <a:lstStyle/>
        <a:p>
          <a:endParaRPr lang="en-US"/>
        </a:p>
      </dgm:t>
    </dgm:pt>
    <dgm:pt modelId="{D2FA8821-5DC0-4E43-AAF0-0BDEDF902A5A}" type="sibTrans" cxnId="{F845B859-F20C-4713-A438-C2B84F6FEE53}">
      <dgm:prSet/>
      <dgm:spPr/>
      <dgm:t>
        <a:bodyPr/>
        <a:lstStyle/>
        <a:p>
          <a:endParaRPr lang="en-US"/>
        </a:p>
      </dgm:t>
    </dgm:pt>
    <dgm:pt modelId="{AE5EBA88-E51D-4C5D-B916-823FA40BC964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Progress their</a:t>
          </a:r>
          <a:r>
            <a:rPr lang="en-US" dirty="0"/>
            <a:t> English and mathematics skills.</a:t>
          </a:r>
        </a:p>
      </dgm:t>
    </dgm:pt>
    <dgm:pt modelId="{C6FC74D1-74C8-4A03-AE34-7079BC7C98FF}" type="parTrans" cxnId="{B6659809-0C01-48A8-93C4-0061C6260008}">
      <dgm:prSet/>
      <dgm:spPr/>
      <dgm:t>
        <a:bodyPr/>
        <a:lstStyle/>
        <a:p>
          <a:endParaRPr lang="en-US"/>
        </a:p>
      </dgm:t>
    </dgm:pt>
    <dgm:pt modelId="{58805E23-B8B3-4E30-89FD-B43E8A116CB9}" type="sibTrans" cxnId="{B6659809-0C01-48A8-93C4-0061C6260008}">
      <dgm:prSet/>
      <dgm:spPr/>
      <dgm:t>
        <a:bodyPr/>
        <a:lstStyle/>
        <a:p>
          <a:endParaRPr lang="en-US"/>
        </a:p>
      </dgm:t>
    </dgm:pt>
    <dgm:pt modelId="{373C3CAB-B034-440D-B58F-240E89F38409}">
      <dgm:prSet/>
      <dgm:spPr/>
      <dgm:t>
        <a:bodyPr/>
        <a:lstStyle/>
        <a:p>
          <a:pPr rtl="0"/>
          <a:r>
            <a:rPr lang="en-US" dirty="0"/>
            <a:t>Take</a:t>
          </a:r>
          <a:r>
            <a:rPr lang="en-US" dirty="0">
              <a:latin typeface="Calibri Light" panose="020F0302020204030204"/>
            </a:rPr>
            <a:t> part</a:t>
          </a:r>
          <a:endParaRPr lang="en-US" dirty="0"/>
        </a:p>
      </dgm:t>
    </dgm:pt>
    <dgm:pt modelId="{16C62A6A-525D-4E37-8326-822BBB209F5F}" type="parTrans" cxnId="{295E9520-AE64-4426-84B7-B48E96EA3905}">
      <dgm:prSet/>
      <dgm:spPr/>
      <dgm:t>
        <a:bodyPr/>
        <a:lstStyle/>
        <a:p>
          <a:endParaRPr lang="en-US"/>
        </a:p>
      </dgm:t>
    </dgm:pt>
    <dgm:pt modelId="{9CE8E360-060A-402C-A4EB-E1B5865DF8D8}" type="sibTrans" cxnId="{295E9520-AE64-4426-84B7-B48E96EA3905}">
      <dgm:prSet/>
      <dgm:spPr/>
      <dgm:t>
        <a:bodyPr/>
        <a:lstStyle/>
        <a:p>
          <a:endParaRPr lang="en-US"/>
        </a:p>
      </dgm:t>
    </dgm:pt>
    <dgm:pt modelId="{9B4AE609-9CEF-47EF-8C55-E9E47C561E14}">
      <dgm:prSet/>
      <dgm:spPr/>
      <dgm:t>
        <a:bodyPr/>
        <a:lstStyle/>
        <a:p>
          <a:r>
            <a:rPr lang="en-US" dirty="0"/>
            <a:t>Take part in hands on work experience </a:t>
          </a:r>
        </a:p>
      </dgm:t>
    </dgm:pt>
    <dgm:pt modelId="{64CAF4CF-7572-464F-809B-4A16231BE9C1}" type="parTrans" cxnId="{9AA2005E-31D2-497D-A409-A2F210104F63}">
      <dgm:prSet/>
      <dgm:spPr/>
      <dgm:t>
        <a:bodyPr/>
        <a:lstStyle/>
        <a:p>
          <a:endParaRPr lang="en-US"/>
        </a:p>
      </dgm:t>
    </dgm:pt>
    <dgm:pt modelId="{4BA9CA0B-F916-42EC-9ECF-13D0737098B8}" type="sibTrans" cxnId="{9AA2005E-31D2-497D-A409-A2F210104F63}">
      <dgm:prSet/>
      <dgm:spPr/>
      <dgm:t>
        <a:bodyPr/>
        <a:lstStyle/>
        <a:p>
          <a:endParaRPr lang="en-US"/>
        </a:p>
      </dgm:t>
    </dgm:pt>
    <dgm:pt modelId="{BFB9B751-28FA-4122-B0EB-A8999DE37278}" type="pres">
      <dgm:prSet presAssocID="{8F51CF14-94E3-4110-9E02-BAD6F6C6B0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E20CAA-F13C-4291-A619-5FCF99AF6533}" type="pres">
      <dgm:prSet presAssocID="{D50C92F6-724D-4F6B-9EBF-E97D05054BE4}" presName="composite" presStyleCnt="0"/>
      <dgm:spPr/>
    </dgm:pt>
    <dgm:pt modelId="{E51F97E1-1CB3-4C78-A9F6-9AD6F4B84255}" type="pres">
      <dgm:prSet presAssocID="{D50C92F6-724D-4F6B-9EBF-E97D05054BE4}" presName="parTx" presStyleLbl="alignNode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41BB67-45CF-43F3-AA56-699928FFE38A}" type="pres">
      <dgm:prSet presAssocID="{D50C92F6-724D-4F6B-9EBF-E97D05054BE4}" presName="desTx" presStyleLbl="alignAccFollowNode1" presStyleIdx="0" presStyleCnt="5">
        <dgm:presLayoutVars/>
      </dgm:prSet>
      <dgm:spPr/>
      <dgm:t>
        <a:bodyPr/>
        <a:lstStyle/>
        <a:p>
          <a:endParaRPr lang="en-US"/>
        </a:p>
      </dgm:t>
    </dgm:pt>
    <dgm:pt modelId="{DE87D6AC-4450-44FB-A257-57CC372FBA12}" type="pres">
      <dgm:prSet presAssocID="{E23D3A34-B0FB-4666-9CFE-6D9C73C1E312}" presName="space" presStyleCnt="0"/>
      <dgm:spPr/>
    </dgm:pt>
    <dgm:pt modelId="{21BFF2D6-B194-47BD-B873-23AB9115F140}" type="pres">
      <dgm:prSet presAssocID="{8EAA3E54-CA76-485C-A489-65199727742D}" presName="composite" presStyleCnt="0"/>
      <dgm:spPr/>
    </dgm:pt>
    <dgm:pt modelId="{6533DF93-6ACF-4DDB-A506-C377EB030BD8}" type="pres">
      <dgm:prSet presAssocID="{8EAA3E54-CA76-485C-A489-65199727742D}" presName="parTx" presStyleLbl="alignNode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B7CF97-E7A7-4CC1-98D9-A299553A3D9E}" type="pres">
      <dgm:prSet presAssocID="{8EAA3E54-CA76-485C-A489-65199727742D}" presName="desTx" presStyleLbl="alignAccFollowNode1" presStyleIdx="1" presStyleCnt="5">
        <dgm:presLayoutVars/>
      </dgm:prSet>
      <dgm:spPr/>
      <dgm:t>
        <a:bodyPr/>
        <a:lstStyle/>
        <a:p>
          <a:endParaRPr lang="en-US"/>
        </a:p>
      </dgm:t>
    </dgm:pt>
    <dgm:pt modelId="{5A814EA9-0B4E-4B45-8835-557CCACA7425}" type="pres">
      <dgm:prSet presAssocID="{601C5521-7E53-4996-912D-E47641B0F8AC}" presName="space" presStyleCnt="0"/>
      <dgm:spPr/>
    </dgm:pt>
    <dgm:pt modelId="{0A831D61-C6A0-43E7-ABEE-521A05EA5448}" type="pres">
      <dgm:prSet presAssocID="{98240344-C709-4198-AA8E-A16015564968}" presName="composite" presStyleCnt="0"/>
      <dgm:spPr/>
    </dgm:pt>
    <dgm:pt modelId="{0C3B9FD5-86B5-4E52-A81E-DC7814990EE3}" type="pres">
      <dgm:prSet presAssocID="{98240344-C709-4198-AA8E-A16015564968}" presName="parTx" presStyleLbl="alignNode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E32F2E4-96C3-4040-854B-E5E34B206D25}" type="pres">
      <dgm:prSet presAssocID="{98240344-C709-4198-AA8E-A16015564968}" presName="desTx" presStyleLbl="alignAccFollowNode1" presStyleIdx="2" presStyleCnt="5">
        <dgm:presLayoutVars/>
      </dgm:prSet>
      <dgm:spPr/>
      <dgm:t>
        <a:bodyPr/>
        <a:lstStyle/>
        <a:p>
          <a:endParaRPr lang="en-US"/>
        </a:p>
      </dgm:t>
    </dgm:pt>
    <dgm:pt modelId="{1A2F75F9-5F8A-420D-8EFF-0F2F201AF607}" type="pres">
      <dgm:prSet presAssocID="{C8C205DC-5BCF-43C7-96B9-9383DFA9AD77}" presName="space" presStyleCnt="0"/>
      <dgm:spPr/>
    </dgm:pt>
    <dgm:pt modelId="{59EFC50B-4791-4A18-84E4-E69935D92563}" type="pres">
      <dgm:prSet presAssocID="{5D1FDB96-41E8-49EB-B07F-A5323B8DA038}" presName="composite" presStyleCnt="0"/>
      <dgm:spPr/>
    </dgm:pt>
    <dgm:pt modelId="{230FC864-C5C2-478F-B983-1AB48EDCD2CF}" type="pres">
      <dgm:prSet presAssocID="{5D1FDB96-41E8-49EB-B07F-A5323B8DA038}" presName="parTx" presStyleLbl="alignNode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37E993B-B4EF-4206-B175-430687FE73E0}" type="pres">
      <dgm:prSet presAssocID="{5D1FDB96-41E8-49EB-B07F-A5323B8DA038}" presName="desTx" presStyleLbl="alignAccFollowNode1" presStyleIdx="3" presStyleCnt="5">
        <dgm:presLayoutVars/>
      </dgm:prSet>
      <dgm:spPr/>
      <dgm:t>
        <a:bodyPr/>
        <a:lstStyle/>
        <a:p>
          <a:endParaRPr lang="en-US"/>
        </a:p>
      </dgm:t>
    </dgm:pt>
    <dgm:pt modelId="{DE7FCDAA-88B2-40BC-900B-2819B68CED09}" type="pres">
      <dgm:prSet presAssocID="{D2FA8821-5DC0-4E43-AAF0-0BDEDF902A5A}" presName="space" presStyleCnt="0"/>
      <dgm:spPr/>
    </dgm:pt>
    <dgm:pt modelId="{B678BDC5-65F9-4813-BF87-70D89BA0E419}" type="pres">
      <dgm:prSet presAssocID="{373C3CAB-B034-440D-B58F-240E89F38409}" presName="composite" presStyleCnt="0"/>
      <dgm:spPr/>
    </dgm:pt>
    <dgm:pt modelId="{70DC7F5D-8B60-4B7F-AE9E-5B25ADEC1770}" type="pres">
      <dgm:prSet presAssocID="{373C3CAB-B034-440D-B58F-240E89F38409}" presName="parTx" presStyleLbl="alignNode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C12789-0A14-4110-9524-C7EB761EA3B6}" type="pres">
      <dgm:prSet presAssocID="{373C3CAB-B034-440D-B58F-240E89F38409}" presName="desTx" presStyleLbl="alignAccFollowNode1" presStyleIdx="4" presStyleCnt="5">
        <dgm:presLayoutVars/>
      </dgm:prSet>
      <dgm:spPr/>
      <dgm:t>
        <a:bodyPr/>
        <a:lstStyle/>
        <a:p>
          <a:endParaRPr lang="en-US"/>
        </a:p>
      </dgm:t>
    </dgm:pt>
  </dgm:ptLst>
  <dgm:cxnLst>
    <dgm:cxn modelId="{EFA94225-4CC7-4AEE-BC87-5E7B458DDCF2}" srcId="{8F51CF14-94E3-4110-9E02-BAD6F6C6B0FD}" destId="{D50C92F6-724D-4F6B-9EBF-E97D05054BE4}" srcOrd="0" destOrd="0" parTransId="{1EEF7D65-7205-4AB8-923E-10C75B8A2332}" sibTransId="{E23D3A34-B0FB-4666-9CFE-6D9C73C1E312}"/>
    <dgm:cxn modelId="{817FBD83-C408-4302-9078-AA73B437CACA}" type="presOf" srcId="{8F51CF14-94E3-4110-9E02-BAD6F6C6B0FD}" destId="{BFB9B751-28FA-4122-B0EB-A8999DE37278}" srcOrd="0" destOrd="0" presId="urn:microsoft.com/office/officeart/2016/7/layout/HorizontalActionList"/>
    <dgm:cxn modelId="{711F8365-AE47-448B-8330-3889B7BFBA18}" type="presOf" srcId="{AE5EBA88-E51D-4C5D-B916-823FA40BC964}" destId="{037E993B-B4EF-4206-B175-430687FE73E0}" srcOrd="0" destOrd="0" presId="urn:microsoft.com/office/officeart/2016/7/layout/HorizontalActionList"/>
    <dgm:cxn modelId="{9E9737DA-D21B-4661-9C86-7FD874FF1A20}" type="presOf" srcId="{98240344-C709-4198-AA8E-A16015564968}" destId="{0C3B9FD5-86B5-4E52-A81E-DC7814990EE3}" srcOrd="0" destOrd="0" presId="urn:microsoft.com/office/officeart/2016/7/layout/HorizontalActionList"/>
    <dgm:cxn modelId="{6A3AC448-5249-4FDB-B479-FAD4BD610FC1}" type="presOf" srcId="{8EAA3E54-CA76-485C-A489-65199727742D}" destId="{6533DF93-6ACF-4DDB-A506-C377EB030BD8}" srcOrd="0" destOrd="0" presId="urn:microsoft.com/office/officeart/2016/7/layout/HorizontalActionList"/>
    <dgm:cxn modelId="{35213BCF-2F43-4F55-A6D1-374DC9E52FB5}" srcId="{8EAA3E54-CA76-485C-A489-65199727742D}" destId="{333864BF-CA7A-432D-890A-919D204537DA}" srcOrd="0" destOrd="0" parTransId="{16B4A373-0EA8-4E34-B221-A78268987766}" sibTransId="{E08BC111-E466-4FFA-95FE-89DF1B08E736}"/>
    <dgm:cxn modelId="{B9C00BE9-DD3E-427D-BE4A-44AA5B228909}" srcId="{8F51CF14-94E3-4110-9E02-BAD6F6C6B0FD}" destId="{98240344-C709-4198-AA8E-A16015564968}" srcOrd="2" destOrd="0" parTransId="{C5ACCE88-0F23-4B85-8B97-404106D2E202}" sibTransId="{C8C205DC-5BCF-43C7-96B9-9383DFA9AD77}"/>
    <dgm:cxn modelId="{914A8241-B4D3-47C0-BFF1-392DFEF4B535}" type="presOf" srcId="{333864BF-CA7A-432D-890A-919D204537DA}" destId="{1EB7CF97-E7A7-4CC1-98D9-A299553A3D9E}" srcOrd="0" destOrd="0" presId="urn:microsoft.com/office/officeart/2016/7/layout/HorizontalActionList"/>
    <dgm:cxn modelId="{E6BBE5EB-9C1F-4277-AEB7-13FCAC14E849}" type="presOf" srcId="{9B4AE609-9CEF-47EF-8C55-E9E47C561E14}" destId="{0EC12789-0A14-4110-9524-C7EB761EA3B6}" srcOrd="0" destOrd="0" presId="urn:microsoft.com/office/officeart/2016/7/layout/HorizontalActionList"/>
    <dgm:cxn modelId="{40137732-E22E-4AAC-9E32-B74CC3F71698}" type="presOf" srcId="{D50C92F6-724D-4F6B-9EBF-E97D05054BE4}" destId="{E51F97E1-1CB3-4C78-A9F6-9AD6F4B84255}" srcOrd="0" destOrd="0" presId="urn:microsoft.com/office/officeart/2016/7/layout/HorizontalActionList"/>
    <dgm:cxn modelId="{96C31CF2-AEED-4964-A1C2-940966D6B5AA}" srcId="{8F51CF14-94E3-4110-9E02-BAD6F6C6B0FD}" destId="{8EAA3E54-CA76-485C-A489-65199727742D}" srcOrd="1" destOrd="0" parTransId="{A68D10ED-5DFF-48F5-A4BE-71FF34C4619E}" sibTransId="{601C5521-7E53-4996-912D-E47641B0F8AC}"/>
    <dgm:cxn modelId="{61369FAD-37CB-4D68-8496-4F6E0B181516}" type="presOf" srcId="{4B5FCEFB-BD08-448E-8605-622BC788E045}" destId="{9E32F2E4-96C3-4040-854B-E5E34B206D25}" srcOrd="0" destOrd="0" presId="urn:microsoft.com/office/officeart/2016/7/layout/HorizontalActionList"/>
    <dgm:cxn modelId="{9AA2005E-31D2-497D-A409-A2F210104F63}" srcId="{373C3CAB-B034-440D-B58F-240E89F38409}" destId="{9B4AE609-9CEF-47EF-8C55-E9E47C561E14}" srcOrd="0" destOrd="0" parTransId="{64CAF4CF-7572-464F-809B-4A16231BE9C1}" sibTransId="{4BA9CA0B-F916-42EC-9ECF-13D0737098B8}"/>
    <dgm:cxn modelId="{4558CF28-D4D9-4CD3-866F-F2E05E9E25EF}" type="presOf" srcId="{373C3CAB-B034-440D-B58F-240E89F38409}" destId="{70DC7F5D-8B60-4B7F-AE9E-5B25ADEC1770}" srcOrd="0" destOrd="0" presId="urn:microsoft.com/office/officeart/2016/7/layout/HorizontalActionList"/>
    <dgm:cxn modelId="{B6659809-0C01-48A8-93C4-0061C6260008}" srcId="{5D1FDB96-41E8-49EB-B07F-A5323B8DA038}" destId="{AE5EBA88-E51D-4C5D-B916-823FA40BC964}" srcOrd="0" destOrd="0" parTransId="{C6FC74D1-74C8-4A03-AE34-7079BC7C98FF}" sibTransId="{58805E23-B8B3-4E30-89FD-B43E8A116CB9}"/>
    <dgm:cxn modelId="{B185150B-7F32-4662-8726-5917FE239CC7}" type="presOf" srcId="{5D1FDB96-41E8-49EB-B07F-A5323B8DA038}" destId="{230FC864-C5C2-478F-B983-1AB48EDCD2CF}" srcOrd="0" destOrd="0" presId="urn:microsoft.com/office/officeart/2016/7/layout/HorizontalActionList"/>
    <dgm:cxn modelId="{CF42682A-C2DC-44FA-B2DB-A5B43AB2FC05}" srcId="{D50C92F6-724D-4F6B-9EBF-E97D05054BE4}" destId="{46F5BABA-EB76-4937-8B40-38B21CE75E82}" srcOrd="0" destOrd="0" parTransId="{81C809BD-D103-455C-9ABD-07B60C7A48E9}" sibTransId="{5A654D8C-F0AD-4D15-80D5-28436B150274}"/>
    <dgm:cxn modelId="{F845B859-F20C-4713-A438-C2B84F6FEE53}" srcId="{8F51CF14-94E3-4110-9E02-BAD6F6C6B0FD}" destId="{5D1FDB96-41E8-49EB-B07F-A5323B8DA038}" srcOrd="3" destOrd="0" parTransId="{90375E22-036E-47B7-90FF-4E3D1DC6D540}" sibTransId="{D2FA8821-5DC0-4E43-AAF0-0BDEDF902A5A}"/>
    <dgm:cxn modelId="{E7C64821-13EB-4837-A772-C170FC8A4605}" type="presOf" srcId="{46F5BABA-EB76-4937-8B40-38B21CE75E82}" destId="{0D41BB67-45CF-43F3-AA56-699928FFE38A}" srcOrd="0" destOrd="0" presId="urn:microsoft.com/office/officeart/2016/7/layout/HorizontalActionList"/>
    <dgm:cxn modelId="{295E9520-AE64-4426-84B7-B48E96EA3905}" srcId="{8F51CF14-94E3-4110-9E02-BAD6F6C6B0FD}" destId="{373C3CAB-B034-440D-B58F-240E89F38409}" srcOrd="4" destOrd="0" parTransId="{16C62A6A-525D-4E37-8326-822BBB209F5F}" sibTransId="{9CE8E360-060A-402C-A4EB-E1B5865DF8D8}"/>
    <dgm:cxn modelId="{A10BBB6F-A7C9-4DC4-8C61-D1C9DB9C1398}" srcId="{98240344-C709-4198-AA8E-A16015564968}" destId="{4B5FCEFB-BD08-448E-8605-622BC788E045}" srcOrd="0" destOrd="0" parTransId="{1DCFF4E5-16C3-4E8F-98CF-AC0940C9880B}" sibTransId="{6CB764FC-4EDD-454A-8573-EF0985A4EEC9}"/>
    <dgm:cxn modelId="{FA2F5911-AE6D-451C-8E3C-06398D62439D}" type="presParOf" srcId="{BFB9B751-28FA-4122-B0EB-A8999DE37278}" destId="{9FE20CAA-F13C-4291-A619-5FCF99AF6533}" srcOrd="0" destOrd="0" presId="urn:microsoft.com/office/officeart/2016/7/layout/HorizontalActionList"/>
    <dgm:cxn modelId="{360601B6-1A89-45B7-8516-E5656DDA3136}" type="presParOf" srcId="{9FE20CAA-F13C-4291-A619-5FCF99AF6533}" destId="{E51F97E1-1CB3-4C78-A9F6-9AD6F4B84255}" srcOrd="0" destOrd="0" presId="urn:microsoft.com/office/officeart/2016/7/layout/HorizontalActionList"/>
    <dgm:cxn modelId="{BF1B421E-6F7D-4A78-B15E-96BD9C3E6C60}" type="presParOf" srcId="{9FE20CAA-F13C-4291-A619-5FCF99AF6533}" destId="{0D41BB67-45CF-43F3-AA56-699928FFE38A}" srcOrd="1" destOrd="0" presId="urn:microsoft.com/office/officeart/2016/7/layout/HorizontalActionList"/>
    <dgm:cxn modelId="{086715AA-7661-4BE5-95EC-8B932AE2A938}" type="presParOf" srcId="{BFB9B751-28FA-4122-B0EB-A8999DE37278}" destId="{DE87D6AC-4450-44FB-A257-57CC372FBA12}" srcOrd="1" destOrd="0" presId="urn:microsoft.com/office/officeart/2016/7/layout/HorizontalActionList"/>
    <dgm:cxn modelId="{F6F9D7DA-2F2B-4C75-AD24-1469052C1E0C}" type="presParOf" srcId="{BFB9B751-28FA-4122-B0EB-A8999DE37278}" destId="{21BFF2D6-B194-47BD-B873-23AB9115F140}" srcOrd="2" destOrd="0" presId="urn:microsoft.com/office/officeart/2016/7/layout/HorizontalActionList"/>
    <dgm:cxn modelId="{F801A230-9C54-4F41-8BC8-574F0F470E2B}" type="presParOf" srcId="{21BFF2D6-B194-47BD-B873-23AB9115F140}" destId="{6533DF93-6ACF-4DDB-A506-C377EB030BD8}" srcOrd="0" destOrd="0" presId="urn:microsoft.com/office/officeart/2016/7/layout/HorizontalActionList"/>
    <dgm:cxn modelId="{CA5F5427-3212-46F9-85E8-7962288B7A47}" type="presParOf" srcId="{21BFF2D6-B194-47BD-B873-23AB9115F140}" destId="{1EB7CF97-E7A7-4CC1-98D9-A299553A3D9E}" srcOrd="1" destOrd="0" presId="urn:microsoft.com/office/officeart/2016/7/layout/HorizontalActionList"/>
    <dgm:cxn modelId="{511D93E8-8B60-45FC-824D-24E3BF5ABD15}" type="presParOf" srcId="{BFB9B751-28FA-4122-B0EB-A8999DE37278}" destId="{5A814EA9-0B4E-4B45-8835-557CCACA7425}" srcOrd="3" destOrd="0" presId="urn:microsoft.com/office/officeart/2016/7/layout/HorizontalActionList"/>
    <dgm:cxn modelId="{774E6181-CCD9-444F-879A-7A9719927240}" type="presParOf" srcId="{BFB9B751-28FA-4122-B0EB-A8999DE37278}" destId="{0A831D61-C6A0-43E7-ABEE-521A05EA5448}" srcOrd="4" destOrd="0" presId="urn:microsoft.com/office/officeart/2016/7/layout/HorizontalActionList"/>
    <dgm:cxn modelId="{D8E0B6A8-58F4-4971-9234-B6AECD7F601D}" type="presParOf" srcId="{0A831D61-C6A0-43E7-ABEE-521A05EA5448}" destId="{0C3B9FD5-86B5-4E52-A81E-DC7814990EE3}" srcOrd="0" destOrd="0" presId="urn:microsoft.com/office/officeart/2016/7/layout/HorizontalActionList"/>
    <dgm:cxn modelId="{57F7B44F-5412-482C-965C-86C1E940C3B2}" type="presParOf" srcId="{0A831D61-C6A0-43E7-ABEE-521A05EA5448}" destId="{9E32F2E4-96C3-4040-854B-E5E34B206D25}" srcOrd="1" destOrd="0" presId="urn:microsoft.com/office/officeart/2016/7/layout/HorizontalActionList"/>
    <dgm:cxn modelId="{25AC7E47-664B-4CE4-AC31-A4B599EBE941}" type="presParOf" srcId="{BFB9B751-28FA-4122-B0EB-A8999DE37278}" destId="{1A2F75F9-5F8A-420D-8EFF-0F2F201AF607}" srcOrd="5" destOrd="0" presId="urn:microsoft.com/office/officeart/2016/7/layout/HorizontalActionList"/>
    <dgm:cxn modelId="{81097AA9-7E10-42AF-A999-528D6879BE80}" type="presParOf" srcId="{BFB9B751-28FA-4122-B0EB-A8999DE37278}" destId="{59EFC50B-4791-4A18-84E4-E69935D92563}" srcOrd="6" destOrd="0" presId="urn:microsoft.com/office/officeart/2016/7/layout/HorizontalActionList"/>
    <dgm:cxn modelId="{714BDA03-3C8D-4958-A90D-F059F2283306}" type="presParOf" srcId="{59EFC50B-4791-4A18-84E4-E69935D92563}" destId="{230FC864-C5C2-478F-B983-1AB48EDCD2CF}" srcOrd="0" destOrd="0" presId="urn:microsoft.com/office/officeart/2016/7/layout/HorizontalActionList"/>
    <dgm:cxn modelId="{F913E267-E6FC-415B-94FE-6645541D80E1}" type="presParOf" srcId="{59EFC50B-4791-4A18-84E4-E69935D92563}" destId="{037E993B-B4EF-4206-B175-430687FE73E0}" srcOrd="1" destOrd="0" presId="urn:microsoft.com/office/officeart/2016/7/layout/HorizontalActionList"/>
    <dgm:cxn modelId="{5AE925BF-2DA0-4C55-8C0F-D78C6F2E3EE0}" type="presParOf" srcId="{BFB9B751-28FA-4122-B0EB-A8999DE37278}" destId="{DE7FCDAA-88B2-40BC-900B-2819B68CED09}" srcOrd="7" destOrd="0" presId="urn:microsoft.com/office/officeart/2016/7/layout/HorizontalActionList"/>
    <dgm:cxn modelId="{5A6A3358-9CA8-4B4F-B048-DDCB8C300F36}" type="presParOf" srcId="{BFB9B751-28FA-4122-B0EB-A8999DE37278}" destId="{B678BDC5-65F9-4813-BF87-70D89BA0E419}" srcOrd="8" destOrd="0" presId="urn:microsoft.com/office/officeart/2016/7/layout/HorizontalActionList"/>
    <dgm:cxn modelId="{CE89E6AF-DA01-4E89-9917-9572F902D375}" type="presParOf" srcId="{B678BDC5-65F9-4813-BF87-70D89BA0E419}" destId="{70DC7F5D-8B60-4B7F-AE9E-5B25ADEC1770}" srcOrd="0" destOrd="0" presId="urn:microsoft.com/office/officeart/2016/7/layout/HorizontalActionList"/>
    <dgm:cxn modelId="{C445F434-FD3B-437A-A2FA-BA2AFA79C4DA}" type="presParOf" srcId="{B678BDC5-65F9-4813-BF87-70D89BA0E419}" destId="{0EC12789-0A14-4110-9524-C7EB761EA3B6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F97E1-1CB3-4C78-A9F6-9AD6F4B84255}">
      <dsp:nvSpPr>
        <dsp:cNvPr id="0" name=""/>
        <dsp:cNvSpPr/>
      </dsp:nvSpPr>
      <dsp:spPr>
        <a:xfrm>
          <a:off x="11297" y="1140908"/>
          <a:ext cx="2311830" cy="693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86" tIns="182686" rIns="182686" bIns="18268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Develop</a:t>
          </a:r>
        </a:p>
      </dsp:txBody>
      <dsp:txXfrm>
        <a:off x="11297" y="1140908"/>
        <a:ext cx="2311830" cy="693549"/>
      </dsp:txXfrm>
    </dsp:sp>
    <dsp:sp modelId="{0D41BB67-45CF-43F3-AA56-699928FFE38A}">
      <dsp:nvSpPr>
        <dsp:cNvPr id="0" name=""/>
        <dsp:cNvSpPr/>
      </dsp:nvSpPr>
      <dsp:spPr>
        <a:xfrm>
          <a:off x="11297" y="1834457"/>
          <a:ext cx="2311830" cy="2729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7" tIns="228357" rIns="228357" bIns="228357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Develop their own personal growth and engagement in, and through, learning </a:t>
          </a:r>
        </a:p>
      </dsp:txBody>
      <dsp:txXfrm>
        <a:off x="11297" y="1834457"/>
        <a:ext cx="2311830" cy="2729176"/>
      </dsp:txXfrm>
    </dsp:sp>
    <dsp:sp modelId="{6533DF93-6ACF-4DDB-A506-C377EB030BD8}">
      <dsp:nvSpPr>
        <dsp:cNvPr id="0" name=""/>
        <dsp:cNvSpPr/>
      </dsp:nvSpPr>
      <dsp:spPr>
        <a:xfrm>
          <a:off x="2431022" y="1140908"/>
          <a:ext cx="2311830" cy="693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86" tIns="182686" rIns="182686" bIns="18268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Engage in</a:t>
          </a:r>
        </a:p>
      </dsp:txBody>
      <dsp:txXfrm>
        <a:off x="2431022" y="1140908"/>
        <a:ext cx="2311830" cy="693549"/>
      </dsp:txXfrm>
    </dsp:sp>
    <dsp:sp modelId="{1EB7CF97-E7A7-4CC1-98D9-A299553A3D9E}">
      <dsp:nvSpPr>
        <dsp:cNvPr id="0" name=""/>
        <dsp:cNvSpPr/>
      </dsp:nvSpPr>
      <dsp:spPr>
        <a:xfrm>
          <a:off x="2431022" y="1834457"/>
          <a:ext cx="2311830" cy="2729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7" tIns="228357" rIns="228357" bIns="228357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Engage in learning that is relevant to them and support their development of personal skills and attributes that are essential for working life and employment.</a:t>
          </a:r>
        </a:p>
      </dsp:txBody>
      <dsp:txXfrm>
        <a:off x="2431022" y="1834457"/>
        <a:ext cx="2311830" cy="2729176"/>
      </dsp:txXfrm>
    </dsp:sp>
    <dsp:sp modelId="{0C3B9FD5-86B5-4E52-A81E-DC7814990EE3}">
      <dsp:nvSpPr>
        <dsp:cNvPr id="0" name=""/>
        <dsp:cNvSpPr/>
      </dsp:nvSpPr>
      <dsp:spPr>
        <a:xfrm>
          <a:off x="4850746" y="1140908"/>
          <a:ext cx="2311830" cy="693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86" tIns="182686" rIns="182686" bIns="18268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Prepare</a:t>
          </a:r>
        </a:p>
      </dsp:txBody>
      <dsp:txXfrm>
        <a:off x="4850746" y="1140908"/>
        <a:ext cx="2311830" cy="693549"/>
      </dsp:txXfrm>
    </dsp:sp>
    <dsp:sp modelId="{9E32F2E4-96C3-4040-854B-E5E34B206D25}">
      <dsp:nvSpPr>
        <dsp:cNvPr id="0" name=""/>
        <dsp:cNvSpPr/>
      </dsp:nvSpPr>
      <dsp:spPr>
        <a:xfrm>
          <a:off x="4850746" y="1834457"/>
          <a:ext cx="2311830" cy="2729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7" tIns="228357" rIns="228357" bIns="228357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Prepare themselves for progression into further education </a:t>
          </a:r>
          <a:r>
            <a:rPr lang="en-US" sz="1800" kern="1200" dirty="0" err="1"/>
            <a:t>programmes</a:t>
          </a:r>
          <a:r>
            <a:rPr lang="en-US" sz="1800" kern="1200" dirty="0"/>
            <a:t>, apprenticeships or other work based learning.</a:t>
          </a:r>
        </a:p>
      </dsp:txBody>
      <dsp:txXfrm>
        <a:off x="4850746" y="1834457"/>
        <a:ext cx="2311830" cy="2729176"/>
      </dsp:txXfrm>
    </dsp:sp>
    <dsp:sp modelId="{230FC864-C5C2-478F-B983-1AB48EDCD2CF}">
      <dsp:nvSpPr>
        <dsp:cNvPr id="0" name=""/>
        <dsp:cNvSpPr/>
      </dsp:nvSpPr>
      <dsp:spPr>
        <a:xfrm>
          <a:off x="7270471" y="1140908"/>
          <a:ext cx="2311830" cy="693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86" tIns="182686" rIns="182686" bIns="18268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latin typeface="Calibri Light" panose="020F0302020204030204"/>
            </a:rPr>
            <a:t>Progress</a:t>
          </a:r>
          <a:endParaRPr lang="en-US" sz="2300" kern="1200" dirty="0"/>
        </a:p>
      </dsp:txBody>
      <dsp:txXfrm>
        <a:off x="7270471" y="1140908"/>
        <a:ext cx="2311830" cy="693549"/>
      </dsp:txXfrm>
    </dsp:sp>
    <dsp:sp modelId="{037E993B-B4EF-4206-B175-430687FE73E0}">
      <dsp:nvSpPr>
        <dsp:cNvPr id="0" name=""/>
        <dsp:cNvSpPr/>
      </dsp:nvSpPr>
      <dsp:spPr>
        <a:xfrm>
          <a:off x="7270471" y="1834457"/>
          <a:ext cx="2311830" cy="2729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7" tIns="228357" rIns="228357" bIns="228357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 Light" panose="020F0302020204030204"/>
            </a:rPr>
            <a:t>Progress their</a:t>
          </a:r>
          <a:r>
            <a:rPr lang="en-US" sz="1800" kern="1200" dirty="0"/>
            <a:t> English and mathematics skills.</a:t>
          </a:r>
        </a:p>
      </dsp:txBody>
      <dsp:txXfrm>
        <a:off x="7270471" y="1834457"/>
        <a:ext cx="2311830" cy="2729176"/>
      </dsp:txXfrm>
    </dsp:sp>
    <dsp:sp modelId="{70DC7F5D-8B60-4B7F-AE9E-5B25ADEC1770}">
      <dsp:nvSpPr>
        <dsp:cNvPr id="0" name=""/>
        <dsp:cNvSpPr/>
      </dsp:nvSpPr>
      <dsp:spPr>
        <a:xfrm>
          <a:off x="9690196" y="1140908"/>
          <a:ext cx="2311830" cy="693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86" tIns="182686" rIns="182686" bIns="18268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Take</a:t>
          </a:r>
          <a:r>
            <a:rPr lang="en-US" sz="2300" kern="1200" dirty="0">
              <a:latin typeface="Calibri Light" panose="020F0302020204030204"/>
            </a:rPr>
            <a:t> part</a:t>
          </a:r>
          <a:endParaRPr lang="en-US" sz="2300" kern="1200" dirty="0"/>
        </a:p>
      </dsp:txBody>
      <dsp:txXfrm>
        <a:off x="9690196" y="1140908"/>
        <a:ext cx="2311830" cy="693549"/>
      </dsp:txXfrm>
    </dsp:sp>
    <dsp:sp modelId="{0EC12789-0A14-4110-9524-C7EB761EA3B6}">
      <dsp:nvSpPr>
        <dsp:cNvPr id="0" name=""/>
        <dsp:cNvSpPr/>
      </dsp:nvSpPr>
      <dsp:spPr>
        <a:xfrm>
          <a:off x="9690196" y="1834457"/>
          <a:ext cx="2311830" cy="27291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57" tIns="228357" rIns="228357" bIns="228357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Take part in hands on work experience </a:t>
          </a:r>
        </a:p>
      </dsp:txBody>
      <dsp:txXfrm>
        <a:off x="9690196" y="1834457"/>
        <a:ext cx="2311830" cy="2729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b="1">
                <a:solidFill>
                  <a:schemeClr val="tx2"/>
                </a:solidFill>
                <a:latin typeface="Calibri"/>
                <a:cs typeface="Calibri Light"/>
              </a:rPr>
              <a:t>Work experience and </a:t>
            </a:r>
            <a:r>
              <a:rPr lang="en-US" sz="2200" b="1">
                <a:solidFill>
                  <a:schemeClr val="tx2"/>
                </a:solidFill>
                <a:latin typeface="Calibri"/>
                <a:cs typeface="Calibri"/>
              </a:rPr>
              <a:t>Prince’s Trust Level 2 Certificate in Personal Development and Employability Skills</a:t>
            </a:r>
            <a:endParaRPr lang="en-US" sz="2200" b="1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DABB4C2-2C2C-46C0-A022-FCB2C059B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334" y="320231"/>
            <a:ext cx="5923880" cy="283656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AACA4B4-E4D6-4A81-B306-5C78017E8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228" y="4756693"/>
            <a:ext cx="5383923" cy="1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E90DB-861D-4122-AC38-DA0767D8E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466" y="2894649"/>
            <a:ext cx="5987775" cy="33534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  <a:ea typeface="+mn-lt"/>
                <a:cs typeface="+mn-lt"/>
              </a:rPr>
              <a:t>The Prince's Trust is a </a:t>
            </a:r>
            <a:r>
              <a:rPr lang="en-US" sz="4000" dirty="0" err="1">
                <a:solidFill>
                  <a:schemeClr val="tx2"/>
                </a:solidFill>
                <a:ea typeface="+mn-lt"/>
                <a:cs typeface="+mn-lt"/>
              </a:rPr>
              <a:t>recognised</a:t>
            </a:r>
            <a:r>
              <a:rPr lang="en-US" sz="4000" dirty="0">
                <a:solidFill>
                  <a:schemeClr val="tx2"/>
                </a:solidFill>
                <a:ea typeface="+mn-lt"/>
                <a:cs typeface="+mn-lt"/>
              </a:rPr>
              <a:t> qualification in England, Wales, Northern Ireland and Scotland.</a:t>
            </a:r>
          </a:p>
          <a:p>
            <a:endParaRPr lang="en-US" sz="180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57E9606-8066-403A-A752-D82796B6E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392" y="2899047"/>
            <a:ext cx="4142232" cy="1983449"/>
          </a:xfrm>
          <a:prstGeom prst="rect">
            <a:avLst/>
          </a:prstGeom>
        </p:spPr>
      </p:pic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2C332D5-3776-4377-9528-45DF26D8E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83" y="302934"/>
            <a:ext cx="4792717" cy="220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5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38AE-AC4D-4533-9CC5-A8E3D89C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07" y="62953"/>
            <a:ext cx="10515600" cy="1325563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Opportunities for pupils.</a:t>
            </a:r>
            <a:endParaRPr lang="en-US" b="1">
              <a:cs typeface="Calibri Light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4488D00-08C5-4F7A-9D78-126CD2EAE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10259"/>
              </p:ext>
            </p:extLst>
          </p:nvPr>
        </p:nvGraphicFramePr>
        <p:xfrm>
          <a:off x="102476" y="1247557"/>
          <a:ext cx="12013324" cy="5704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72E0F10-D6A3-4B17-8EBF-C3E4E90ED8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0814" y="223470"/>
            <a:ext cx="2743200" cy="13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5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3149C-5D39-4072-BA4D-BB9436DCE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b="1" dirty="0">
                <a:ea typeface="+mj-lt"/>
                <a:cs typeface="+mj-lt"/>
              </a:rPr>
              <a:t>Grades Equivalents 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AEDF7-54B2-4D5C-BC81-83252AF99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93" y="2421683"/>
            <a:ext cx="5278328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cs typeface="Calibri"/>
              </a:rPr>
              <a:t>Pupils will be taking part in </a:t>
            </a:r>
            <a:r>
              <a:rPr lang="en-US" sz="3200" dirty="0">
                <a:solidFill>
                  <a:schemeClr val="tx2"/>
                </a:solidFill>
                <a:ea typeface="+mn-lt"/>
                <a:cs typeface="+mn-lt"/>
              </a:rPr>
              <a:t>the Prince’s Trust </a:t>
            </a:r>
            <a:r>
              <a:rPr lang="en-US" sz="3200" b="1" dirty="0">
                <a:solidFill>
                  <a:schemeClr val="tx2"/>
                </a:solidFill>
                <a:ea typeface="+mn-lt"/>
                <a:cs typeface="+mn-lt"/>
              </a:rPr>
              <a:t>Level 2 Certificate</a:t>
            </a:r>
            <a:r>
              <a:rPr lang="en-US" sz="3200" dirty="0">
                <a:solidFill>
                  <a:schemeClr val="tx2"/>
                </a:solidFill>
                <a:ea typeface="+mn-lt"/>
                <a:cs typeface="+mn-lt"/>
              </a:rPr>
              <a:t> in Personal Development and Employability Skills so this is worth a full GCSE grade B.</a:t>
            </a:r>
            <a:endParaRPr lang="en-US" sz="320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71C29CE-3F44-4CC3-BC0F-5A96BC1C4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392" y="2899047"/>
            <a:ext cx="4142232" cy="198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18519-845E-4E30-9397-3329FC91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Benefits of work experience 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14E6-64EB-4503-A0CB-D1C8907F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966" y="1712259"/>
            <a:ext cx="12092862" cy="49556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Helps pupils’ awareness of the factors such as insights into the world of work  which may determine their </a:t>
            </a:r>
            <a:r>
              <a:rPr lang="en-US" sz="2400" b="1" dirty="0">
                <a:ea typeface="+mn-lt"/>
                <a:cs typeface="+mn-lt"/>
              </a:rPr>
              <a:t>career choice</a:t>
            </a:r>
            <a:r>
              <a:rPr lang="en-US" sz="2400" dirty="0">
                <a:ea typeface="+mn-lt"/>
                <a:cs typeface="+mn-lt"/>
              </a:rPr>
              <a:t> and the </a:t>
            </a:r>
            <a:r>
              <a:rPr lang="en-US" sz="2400" b="1" dirty="0">
                <a:ea typeface="+mn-lt"/>
                <a:cs typeface="+mn-lt"/>
              </a:rPr>
              <a:t>requirements</a:t>
            </a:r>
            <a:r>
              <a:rPr lang="en-US" sz="2400" dirty="0">
                <a:ea typeface="+mn-lt"/>
                <a:cs typeface="+mn-lt"/>
              </a:rPr>
              <a:t> of employment sectors.</a:t>
            </a:r>
            <a:endParaRPr lang="en-US" sz="2400">
              <a:cs typeface="Calibri" panose="020F0502020204030204"/>
            </a:endParaRPr>
          </a:p>
          <a:p>
            <a:r>
              <a:rPr lang="en-US" sz="2400" dirty="0">
                <a:ea typeface="+mn-lt"/>
                <a:cs typeface="+mn-lt"/>
              </a:rPr>
              <a:t>Pupils</a:t>
            </a:r>
            <a:r>
              <a:rPr lang="en-US" sz="2400" b="1" dirty="0">
                <a:ea typeface="+mn-lt"/>
                <a:cs typeface="+mn-lt"/>
              </a:rPr>
              <a:t> learn about the world of work first hand</a:t>
            </a:r>
            <a:r>
              <a:rPr lang="en-US" sz="2400" dirty="0">
                <a:ea typeface="+mn-lt"/>
                <a:cs typeface="+mn-lt"/>
              </a:rPr>
              <a:t> and </a:t>
            </a:r>
            <a:r>
              <a:rPr lang="en-US" sz="2400" dirty="0" err="1">
                <a:ea typeface="+mn-lt"/>
                <a:cs typeface="+mn-lt"/>
              </a:rPr>
              <a:t>recognise</a:t>
            </a:r>
            <a:r>
              <a:rPr lang="en-US" sz="2400" dirty="0">
                <a:ea typeface="+mn-lt"/>
                <a:cs typeface="+mn-lt"/>
              </a:rPr>
              <a:t> the kinds of 'employability' skills and attitudes required by employers, such as problem solving, flexibility and the ability to work with others.</a:t>
            </a:r>
            <a:endParaRPr lang="en-US" sz="240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Pupils enhance their</a:t>
            </a:r>
            <a:r>
              <a:rPr lang="en-US" sz="2400" b="1" dirty="0">
                <a:ea typeface="+mn-lt"/>
                <a:cs typeface="+mn-lt"/>
              </a:rPr>
              <a:t> self-confidence, maturity</a:t>
            </a:r>
            <a:r>
              <a:rPr lang="en-US" sz="2400" dirty="0">
                <a:ea typeface="+mn-lt"/>
                <a:cs typeface="+mn-lt"/>
              </a:rPr>
              <a:t> and their i</a:t>
            </a:r>
            <a:r>
              <a:rPr lang="en-US" sz="2400" b="1" dirty="0">
                <a:ea typeface="+mn-lt"/>
                <a:cs typeface="+mn-lt"/>
              </a:rPr>
              <a:t>nterpersonal skills.</a:t>
            </a:r>
            <a:endParaRPr lang="en-US" sz="2400" b="1">
              <a:cs typeface="Calibri"/>
            </a:endParaRPr>
          </a:p>
          <a:p>
            <a:r>
              <a:rPr lang="en-US" sz="2400" b="1" dirty="0">
                <a:ea typeface="+mn-lt"/>
                <a:cs typeface="+mn-lt"/>
              </a:rPr>
              <a:t>Health and safety:</a:t>
            </a:r>
            <a:r>
              <a:rPr lang="en-US" sz="2400" dirty="0">
                <a:ea typeface="+mn-lt"/>
                <a:cs typeface="+mn-lt"/>
              </a:rPr>
              <a:t> helping raise pupils’ awareness of the importance of following health and safety requirements in the workplace.</a:t>
            </a:r>
            <a:endParaRPr lang="en-US" sz="2400">
              <a:cs typeface="Calibri" panose="020F0502020204030204"/>
            </a:endParaRPr>
          </a:p>
          <a:p>
            <a:r>
              <a:rPr lang="en-GB" sz="2400" b="1" dirty="0">
                <a:ea typeface="+mn-lt"/>
                <a:cs typeface="+mn-lt"/>
              </a:rPr>
              <a:t>Increased motivation and self esteem</a:t>
            </a:r>
            <a:r>
              <a:rPr lang="en-GB" sz="2400" dirty="0">
                <a:ea typeface="+mn-lt"/>
                <a:cs typeface="+mn-lt"/>
              </a:rPr>
              <a:t> in schoolwork since they are more likely to see the relevance of the curriculum to the world of work.</a:t>
            </a:r>
            <a:endParaRPr lang="en-US" sz="2400" dirty="0">
              <a:ea typeface="+mn-lt"/>
              <a:cs typeface="+mn-lt"/>
            </a:endParaRPr>
          </a:p>
          <a:p>
            <a:r>
              <a:rPr lang="en-GB" sz="2400" dirty="0">
                <a:ea typeface="+mn-lt"/>
                <a:cs typeface="+mn-lt"/>
              </a:rPr>
              <a:t>A better understanding of the </a:t>
            </a:r>
            <a:r>
              <a:rPr lang="en-GB" sz="2400" b="1" dirty="0">
                <a:ea typeface="+mn-lt"/>
                <a:cs typeface="+mn-lt"/>
              </a:rPr>
              <a:t>realities of the world of work</a:t>
            </a:r>
            <a:r>
              <a:rPr lang="en-GB" sz="2400" dirty="0">
                <a:ea typeface="+mn-lt"/>
                <a:cs typeface="+mn-lt"/>
              </a:rPr>
              <a:t> including the need to apply key skills such as numeracy, communication, IT and working with others.</a:t>
            </a:r>
            <a:endParaRPr lang="en-US" sz="2400" dirty="0">
              <a:ea typeface="+mn-lt"/>
              <a:cs typeface="+mn-lt"/>
            </a:endParaRPr>
          </a:p>
          <a:p>
            <a:r>
              <a:rPr lang="en-GB" sz="2400" dirty="0">
                <a:ea typeface="+mn-lt"/>
                <a:cs typeface="+mn-lt"/>
              </a:rPr>
              <a:t>Experience of participating in an </a:t>
            </a:r>
            <a:r>
              <a:rPr lang="en-GB" sz="2400" b="1" dirty="0">
                <a:ea typeface="+mn-lt"/>
                <a:cs typeface="+mn-lt"/>
              </a:rPr>
              <a:t>adult environment.</a:t>
            </a:r>
            <a:endParaRPr lang="en-US" sz="2400" b="1">
              <a:ea typeface="+mn-lt"/>
              <a:cs typeface="+mn-lt"/>
            </a:endParaRPr>
          </a:p>
          <a:p>
            <a:endParaRPr lang="en-GB" sz="1800" dirty="0">
              <a:ea typeface="+mn-lt"/>
              <a:cs typeface="+mn-lt"/>
            </a:endParaRPr>
          </a:p>
          <a:p>
            <a:endParaRPr lang="en-US" sz="1800" dirty="0">
              <a:cs typeface="Calibri"/>
            </a:endParaRPr>
          </a:p>
          <a:p>
            <a:endParaRPr lang="en-US" sz="1800" b="1" u="sng" dirty="0">
              <a:cs typeface="Calibri"/>
            </a:endParaRPr>
          </a:p>
          <a:p>
            <a:endParaRPr lang="en-US" sz="1800" dirty="0">
              <a:cs typeface="Calibri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592CB89-4D24-4F4B-9B9F-2908D37E0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331" y="-204"/>
            <a:ext cx="3579815" cy="1898771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CD42F8-0E98-46B3-AD29-DA63C193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Course overview:-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F0913-AF89-41AB-84F4-61CA31E0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905" y="2166001"/>
            <a:ext cx="10885265" cy="35631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ea typeface="+mn-lt"/>
                <a:cs typeface="+mn-lt"/>
              </a:rPr>
              <a:t>Unit 1- Managing Money</a:t>
            </a:r>
            <a:endParaRPr lang="en-US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 Unit 2 -Digital Skills  </a:t>
            </a:r>
            <a:endParaRPr lang="en-US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Unit 3- Career Planning </a:t>
            </a:r>
          </a:p>
          <a:p>
            <a:r>
              <a:rPr lang="en-US" sz="3200" dirty="0">
                <a:ea typeface="+mn-lt"/>
                <a:cs typeface="+mn-lt"/>
              </a:rPr>
              <a:t>Unit 4- Presentation Skills  </a:t>
            </a:r>
          </a:p>
          <a:p>
            <a:r>
              <a:rPr lang="en-US" sz="3200" dirty="0">
                <a:ea typeface="+mn-lt"/>
                <a:cs typeface="+mn-lt"/>
              </a:rPr>
              <a:t>Unit 5- Undertaking an Enterprise Project  </a:t>
            </a:r>
          </a:p>
          <a:p>
            <a:r>
              <a:rPr lang="en-US" sz="3200" b="1" dirty="0">
                <a:ea typeface="+mn-lt"/>
                <a:cs typeface="+mn-lt"/>
              </a:rPr>
              <a:t>Unit 6 Work Experience – Pupils will do one day a week work experience in year 12.</a:t>
            </a:r>
            <a:endParaRPr lang="en-US" sz="3200" b="1" dirty="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93F14AF-01BC-4E73-90A3-E857FE1AC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753" y="588659"/>
            <a:ext cx="3987853" cy="206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7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 experience and Prince’s Trust Level 2 Certificate in Personal Development and Employability Skills</vt:lpstr>
      <vt:lpstr>PowerPoint Presentation</vt:lpstr>
      <vt:lpstr>Opportunities for pupils.</vt:lpstr>
      <vt:lpstr>Grades Equivalents </vt:lpstr>
      <vt:lpstr>Benefits of work experience </vt:lpstr>
      <vt:lpstr>Course overview:-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ATHERTON</dc:creator>
  <cp:lastModifiedBy>F ATHERTON</cp:lastModifiedBy>
  <cp:revision>177</cp:revision>
  <dcterms:created xsi:type="dcterms:W3CDTF">2022-01-24T09:45:33Z</dcterms:created>
  <dcterms:modified xsi:type="dcterms:W3CDTF">2022-01-25T11:38:21Z</dcterms:modified>
</cp:coreProperties>
</file>