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59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36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23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12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2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65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56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10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6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7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17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74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4FD302-CF62-4FFE-957C-641C8CFA8632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3512F7C-00D8-46B3-AFEB-F9F53F088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30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53" y="553865"/>
            <a:ext cx="8400723" cy="3255264"/>
          </a:xfrm>
        </p:spPr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French at GCSE? </a:t>
            </a:r>
          </a:p>
        </p:txBody>
      </p:sp>
      <p:pic>
        <p:nvPicPr>
          <p:cNvPr id="1026" name="Picture 2" descr="North Coast Integrated College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5307859"/>
            <a:ext cx="2956560" cy="15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871" y="1430810"/>
            <a:ext cx="3034129" cy="3877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22695" b="25532"/>
          <a:stretch/>
        </p:blipFill>
        <p:spPr>
          <a:xfrm>
            <a:off x="9157871" y="0"/>
            <a:ext cx="3034129" cy="143081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1E6A07D-3CD9-49AB-8AF7-D2FFD37A4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1"/>
    </mc:Choice>
    <mc:Fallback xmlns="">
      <p:transition spd="slow" advTm="12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645" y="3957145"/>
            <a:ext cx="10758488" cy="2327275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If </a:t>
            </a:r>
            <a:r>
              <a:rPr lang="fr-FR" sz="2800" dirty="0" err="1"/>
              <a:t>you</a:t>
            </a:r>
            <a:r>
              <a:rPr lang="fr-FR" sz="2800" dirty="0"/>
              <a:t> have </a:t>
            </a:r>
            <a:r>
              <a:rPr lang="fr-FR" sz="2800" dirty="0" err="1"/>
              <a:t>any</a:t>
            </a:r>
            <a:r>
              <a:rPr lang="fr-FR" sz="2800" dirty="0"/>
              <a:t> questions about </a:t>
            </a:r>
            <a:r>
              <a:rPr lang="fr-FR" sz="2800" dirty="0" err="1"/>
              <a:t>studying</a:t>
            </a:r>
            <a:r>
              <a:rPr lang="fr-FR" sz="2800" dirty="0"/>
              <a:t> French at GCSE </a:t>
            </a:r>
            <a:r>
              <a:rPr lang="fr-FR" sz="2800" dirty="0" err="1"/>
              <a:t>please</a:t>
            </a:r>
            <a:r>
              <a:rPr lang="fr-FR" sz="2800" dirty="0"/>
              <a:t> do not </a:t>
            </a:r>
            <a:r>
              <a:rPr lang="fr-FR" sz="2800" dirty="0" err="1"/>
              <a:t>hesitate</a:t>
            </a:r>
            <a:r>
              <a:rPr lang="fr-FR" sz="2800" dirty="0"/>
              <a:t> to </a:t>
            </a:r>
            <a:r>
              <a:rPr lang="fr-FR" sz="2800" dirty="0" err="1"/>
              <a:t>speak</a:t>
            </a:r>
            <a:r>
              <a:rPr lang="fr-FR" sz="2800" dirty="0"/>
              <a:t> to </a:t>
            </a:r>
            <a:r>
              <a:rPr lang="fr-FR" sz="2800" dirty="0" err="1"/>
              <a:t>any</a:t>
            </a:r>
            <a:r>
              <a:rPr lang="fr-FR" sz="2800" dirty="0"/>
              <a:t> of the Modern </a:t>
            </a:r>
            <a:r>
              <a:rPr lang="fr-FR" sz="2800" dirty="0" err="1"/>
              <a:t>Languages</a:t>
            </a:r>
            <a:r>
              <a:rPr lang="fr-FR" sz="2800" dirty="0"/>
              <a:t> </a:t>
            </a:r>
            <a:r>
              <a:rPr lang="fr-FR" sz="2800" dirty="0" err="1"/>
              <a:t>teachers</a:t>
            </a:r>
            <a:r>
              <a:rPr lang="fr-FR" sz="2800"/>
              <a:t>. </a:t>
            </a:r>
            <a:endParaRPr lang="fr-F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924" y="156203"/>
            <a:ext cx="3313931" cy="3313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9656"/>
          <a:stretch/>
        </p:blipFill>
        <p:spPr>
          <a:xfrm>
            <a:off x="8108645" y="156203"/>
            <a:ext cx="3652431" cy="3299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8700"/>
          <a:stretch/>
        </p:blipFill>
        <p:spPr>
          <a:xfrm>
            <a:off x="336383" y="156203"/>
            <a:ext cx="3614204" cy="329975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8A0A56-ADC0-4C8F-A695-A11A40F23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8"/>
    </mc:Choice>
    <mc:Fallback xmlns="">
      <p:transition spd="slow" advTm="11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How </a:t>
            </a:r>
            <a:r>
              <a:rPr lang="fr-FR" sz="4400" dirty="0" err="1"/>
              <a:t>will</a:t>
            </a:r>
            <a:r>
              <a:rPr lang="fr-FR" sz="4400" dirty="0"/>
              <a:t> I </a:t>
            </a:r>
            <a:r>
              <a:rPr lang="fr-FR" sz="4400" dirty="0" err="1"/>
              <a:t>be</a:t>
            </a:r>
            <a:r>
              <a:rPr lang="fr-FR" sz="4400" dirty="0"/>
              <a:t> </a:t>
            </a:r>
            <a:r>
              <a:rPr lang="fr-FR" sz="4400" dirty="0" err="1"/>
              <a:t>assessed</a:t>
            </a:r>
            <a:r>
              <a:rPr lang="fr-FR" sz="4400" dirty="0"/>
              <a:t> at GCSE?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132" y="208938"/>
            <a:ext cx="4603530" cy="6430979"/>
          </a:xfrm>
        </p:spPr>
        <p:txBody>
          <a:bodyPr>
            <a:noAutofit/>
          </a:bodyPr>
          <a:lstStyle/>
          <a:p>
            <a:r>
              <a:rPr lang="fr-FR" sz="2400" b="1" dirty="0"/>
              <a:t>Reading 25 % </a:t>
            </a:r>
            <a:r>
              <a:rPr lang="fr-FR" sz="2400" dirty="0"/>
              <a:t>(60 marks)</a:t>
            </a:r>
          </a:p>
          <a:p>
            <a:pPr marL="0" indent="0">
              <a:buNone/>
            </a:pPr>
            <a:r>
              <a:rPr lang="fr-FR" sz="2400" dirty="0"/>
              <a:t>- </a:t>
            </a:r>
            <a:r>
              <a:rPr lang="fr-FR" sz="2400" dirty="0" err="1"/>
              <a:t>Foundation</a:t>
            </a:r>
            <a:r>
              <a:rPr lang="fr-FR" sz="2400" dirty="0"/>
              <a:t>: 35 minutes </a:t>
            </a:r>
          </a:p>
          <a:p>
            <a:pPr>
              <a:buFontTx/>
              <a:buChar char="-"/>
            </a:pPr>
            <a:r>
              <a:rPr lang="fr-FR" sz="2400" dirty="0" err="1"/>
              <a:t>Higher</a:t>
            </a:r>
            <a:r>
              <a:rPr lang="fr-FR" sz="2400" dirty="0"/>
              <a:t>: 45 minutes  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b="1" dirty="0" err="1"/>
              <a:t>Writing</a:t>
            </a:r>
            <a:r>
              <a:rPr lang="fr-FR" sz="2400" b="1" dirty="0"/>
              <a:t> 25% </a:t>
            </a:r>
            <a:r>
              <a:rPr lang="fr-FR" sz="2400" dirty="0"/>
              <a:t>(60 marks)</a:t>
            </a:r>
          </a:p>
          <a:p>
            <a:pPr>
              <a:buFontTx/>
              <a:buChar char="-"/>
            </a:pPr>
            <a:r>
              <a:rPr lang="fr-FR" sz="2400" dirty="0" err="1"/>
              <a:t>Foundation</a:t>
            </a:r>
            <a:r>
              <a:rPr lang="fr-FR" sz="2400" dirty="0"/>
              <a:t>: 1 </a:t>
            </a:r>
            <a:r>
              <a:rPr lang="fr-FR" sz="2400" dirty="0" err="1"/>
              <a:t>hour</a:t>
            </a:r>
            <a:r>
              <a:rPr lang="fr-FR" sz="2400" dirty="0"/>
              <a:t> </a:t>
            </a:r>
          </a:p>
          <a:p>
            <a:pPr>
              <a:buFontTx/>
              <a:buChar char="-"/>
            </a:pPr>
            <a:r>
              <a:rPr lang="fr-FR" sz="2400" dirty="0" err="1"/>
              <a:t>Higher</a:t>
            </a:r>
            <a:r>
              <a:rPr lang="fr-FR" sz="2400" dirty="0"/>
              <a:t>: 1 </a:t>
            </a:r>
            <a:r>
              <a:rPr lang="fr-FR" sz="2400" dirty="0" err="1"/>
              <a:t>hour</a:t>
            </a:r>
            <a:r>
              <a:rPr lang="fr-FR" sz="2400" dirty="0"/>
              <a:t> 15 minutes </a:t>
            </a:r>
          </a:p>
          <a:p>
            <a:endParaRPr lang="fr-FR" sz="2400" dirty="0"/>
          </a:p>
          <a:p>
            <a:r>
              <a:rPr lang="fr-FR" sz="2400" b="1" dirty="0" err="1"/>
              <a:t>Speaking</a:t>
            </a:r>
            <a:r>
              <a:rPr lang="fr-FR" sz="2400" b="1" dirty="0"/>
              <a:t> 25% </a:t>
            </a:r>
            <a:r>
              <a:rPr lang="fr-FR" sz="2400" dirty="0"/>
              <a:t>(60 marks)</a:t>
            </a:r>
          </a:p>
          <a:p>
            <a:pPr marL="0" indent="0">
              <a:buNone/>
            </a:pPr>
            <a:r>
              <a:rPr lang="fr-FR" sz="2400" dirty="0"/>
              <a:t>- 8-12 minutes </a:t>
            </a:r>
          </a:p>
          <a:p>
            <a:endParaRPr lang="fr-FR" sz="2400" dirty="0"/>
          </a:p>
          <a:p>
            <a:r>
              <a:rPr lang="fr-FR" sz="2400" b="1" dirty="0" err="1"/>
              <a:t>Listening</a:t>
            </a:r>
            <a:r>
              <a:rPr lang="fr-FR" sz="2400" b="1" dirty="0"/>
              <a:t> 25% </a:t>
            </a:r>
            <a:r>
              <a:rPr lang="fr-FR" sz="2400" dirty="0"/>
              <a:t>(60 marks) </a:t>
            </a:r>
          </a:p>
          <a:p>
            <a:pPr>
              <a:buFontTx/>
              <a:buChar char="-"/>
            </a:pPr>
            <a:r>
              <a:rPr lang="fr-FR" sz="2400" dirty="0" err="1"/>
              <a:t>Foundation</a:t>
            </a:r>
            <a:r>
              <a:rPr lang="fr-FR" sz="2400" dirty="0"/>
              <a:t>: 35 minutes </a:t>
            </a:r>
          </a:p>
          <a:p>
            <a:pPr>
              <a:buFontTx/>
              <a:buChar char="-"/>
            </a:pPr>
            <a:r>
              <a:rPr lang="fr-FR" sz="2400" dirty="0" err="1"/>
              <a:t>Higher</a:t>
            </a:r>
            <a:r>
              <a:rPr lang="fr-FR" sz="2400" dirty="0"/>
              <a:t>: 45 </a:t>
            </a:r>
            <a:r>
              <a:rPr lang="fr-FR" sz="2400" dirty="0" err="1"/>
              <a:t>minues</a:t>
            </a:r>
            <a:r>
              <a:rPr lang="fr-FR" sz="2400" dirty="0"/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CFCF25D-BD97-4E7B-876B-237EEDF958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1"/>
    </mc:Choice>
    <mc:Fallback xmlns="">
      <p:transition spd="slow" advTm="24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I </a:t>
            </a:r>
            <a:r>
              <a:rPr lang="fr-FR" dirty="0" err="1"/>
              <a:t>learn</a:t>
            </a:r>
            <a:r>
              <a:rPr lang="fr-FR" dirty="0"/>
              <a:t> at GCSE?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9795" y="189186"/>
            <a:ext cx="8749861" cy="6668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u="sng" dirty="0" err="1"/>
              <a:t>Context</a:t>
            </a:r>
            <a:r>
              <a:rPr lang="fr-FR" b="1" u="sng" dirty="0"/>
              <a:t> for Learning 1 – </a:t>
            </a:r>
            <a:r>
              <a:rPr lang="fr-FR" b="1" u="sng" dirty="0" err="1"/>
              <a:t>Identity</a:t>
            </a:r>
            <a:r>
              <a:rPr lang="fr-FR" b="1" u="sng" dirty="0"/>
              <a:t>, </a:t>
            </a:r>
            <a:r>
              <a:rPr lang="fr-FR" b="1" u="sng" dirty="0" err="1"/>
              <a:t>Lifestyle</a:t>
            </a:r>
            <a:r>
              <a:rPr lang="fr-FR" b="1" u="sng" dirty="0"/>
              <a:t> and Culture </a:t>
            </a:r>
          </a:p>
          <a:p>
            <a:r>
              <a:rPr lang="en-GB" sz="1800" i="1" dirty="0"/>
              <a:t>Myself, my family, relationships and choices </a:t>
            </a:r>
          </a:p>
          <a:p>
            <a:r>
              <a:rPr lang="en-GB" sz="1800" i="1" dirty="0"/>
              <a:t>Social media and new technology </a:t>
            </a:r>
          </a:p>
          <a:p>
            <a:r>
              <a:rPr lang="en-GB" sz="1800" i="1" dirty="0"/>
              <a:t>Free time, leisure and daily routine</a:t>
            </a:r>
          </a:p>
          <a:p>
            <a:r>
              <a:rPr lang="en-GB" sz="1800" i="1" dirty="0"/>
              <a:t>Culture, customs, festivals and celebrations</a:t>
            </a:r>
          </a:p>
          <a:p>
            <a:endParaRPr lang="en-GB" sz="1800" i="1" dirty="0"/>
          </a:p>
          <a:p>
            <a:pPr marL="0" indent="0">
              <a:buNone/>
            </a:pPr>
            <a:r>
              <a:rPr lang="en-GB" sz="1800" b="1" u="sng" dirty="0"/>
              <a:t>Context for Learning 2 – Local, National, International and Global Areas of Interest </a:t>
            </a:r>
          </a:p>
          <a:p>
            <a:r>
              <a:rPr lang="en-GB" sz="1800" i="1" dirty="0"/>
              <a:t>My local area and the wider environment </a:t>
            </a:r>
          </a:p>
          <a:p>
            <a:r>
              <a:rPr lang="en-GB" sz="1800" i="1" dirty="0"/>
              <a:t>Community involvement </a:t>
            </a:r>
          </a:p>
          <a:p>
            <a:r>
              <a:rPr lang="en-GB" sz="1800" i="1" dirty="0"/>
              <a:t>Social and global issues </a:t>
            </a:r>
          </a:p>
          <a:p>
            <a:r>
              <a:rPr lang="en-GB" sz="1800" i="1" dirty="0"/>
              <a:t>Travel and tourism</a:t>
            </a:r>
          </a:p>
          <a:p>
            <a:endParaRPr lang="en-GB" sz="1800" i="1" dirty="0"/>
          </a:p>
          <a:p>
            <a:pPr marL="0" indent="0">
              <a:buNone/>
            </a:pPr>
            <a:r>
              <a:rPr lang="en-GB" sz="1800" b="1" u="sng" dirty="0"/>
              <a:t>Context for Learning 3 – School Life, Studies and the World of Work </a:t>
            </a:r>
          </a:p>
          <a:p>
            <a:r>
              <a:rPr lang="en-GB" sz="1800" i="1" dirty="0"/>
              <a:t>My studies and school life </a:t>
            </a:r>
          </a:p>
          <a:p>
            <a:r>
              <a:rPr lang="en-GB" sz="1800" i="1" dirty="0"/>
              <a:t>Extra-curricular activities</a:t>
            </a:r>
          </a:p>
          <a:p>
            <a:r>
              <a:rPr lang="en-GB" sz="1800" i="1" dirty="0"/>
              <a:t> Part-time jobs and money management </a:t>
            </a:r>
          </a:p>
          <a:p>
            <a:r>
              <a:rPr lang="en-GB" sz="1800" i="1" dirty="0"/>
              <a:t>Future plans and career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DF5D1D-22ED-452D-A617-F14EC249F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7"/>
    </mc:Choice>
    <mc:Fallback xmlns="">
      <p:transition spd="slow" advTm="36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French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truly</a:t>
            </a:r>
            <a:r>
              <a:rPr lang="fr-FR" dirty="0"/>
              <a:t> global </a:t>
            </a:r>
            <a:r>
              <a:rPr lang="fr-FR" dirty="0" err="1"/>
              <a:t>language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Over 250 million people in 53 countries </a:t>
            </a:r>
            <a:r>
              <a:rPr lang="fr-FR" dirty="0" err="1"/>
              <a:t>speak</a:t>
            </a:r>
            <a:r>
              <a:rPr lang="fr-FR" dirty="0"/>
              <a:t> French!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92286" y="682446"/>
            <a:ext cx="8373291" cy="575981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C23C939-BA03-494E-BD29-57747BBDB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"/>
    </mc:Choice>
    <mc:Fallback xmlns="">
      <p:transition spd="slow" advTm="10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l="1424" t="18231" r="17999" b="30051"/>
          <a:stretch/>
        </p:blipFill>
        <p:spPr>
          <a:xfrm>
            <a:off x="252249" y="524800"/>
            <a:ext cx="11619922" cy="559221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2D6F16-ED08-4756-99BA-00A5A0544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5"/>
    </mc:Choice>
    <mc:Fallback xmlns="">
      <p:transition spd="slow" advTm="10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I gain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a </a:t>
            </a:r>
            <a:r>
              <a:rPr lang="fr-FR" dirty="0" err="1"/>
              <a:t>language</a:t>
            </a:r>
            <a:r>
              <a:rPr lang="fr-FR" dirty="0"/>
              <a:t>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112" t="19155" r="30757" b="31898"/>
          <a:stretch/>
        </p:blipFill>
        <p:spPr>
          <a:xfrm>
            <a:off x="3662855" y="725215"/>
            <a:ext cx="8529145" cy="520593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CBA208B-63EF-43CE-B041-B8D803FAB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0"/>
    </mc:Choice>
    <mc:Fallback xmlns="">
      <p:transition spd="slow" advTm="12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jobs </a:t>
            </a:r>
            <a:r>
              <a:rPr lang="fr-FR" dirty="0" err="1"/>
              <a:t>can</a:t>
            </a:r>
            <a:r>
              <a:rPr lang="fr-FR" dirty="0"/>
              <a:t> I do in the future </a:t>
            </a:r>
            <a:r>
              <a:rPr lang="fr-FR" dirty="0" err="1"/>
              <a:t>with</a:t>
            </a:r>
            <a:r>
              <a:rPr lang="fr-FR" dirty="0"/>
              <a:t> French?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8"/>
          <a:stretch/>
        </p:blipFill>
        <p:spPr>
          <a:xfrm>
            <a:off x="3626071" y="0"/>
            <a:ext cx="7851226" cy="6883522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07E2690-208F-48EF-BBDD-58D1A1E6A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9"/>
    </mc:Choice>
    <mc:Fallback xmlns="">
      <p:transition spd="slow" advTm="19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49293" y="359915"/>
            <a:ext cx="7854127" cy="61290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5E48206-0848-44D1-8F1A-50BF7EBAA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9"/>
    </mc:Choice>
    <mc:Fallback xmlns="">
      <p:transition spd="slow" advTm="4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93" t="19397" r="17295" b="21012"/>
          <a:stretch/>
        </p:blipFill>
        <p:spPr>
          <a:xfrm>
            <a:off x="134897" y="157655"/>
            <a:ext cx="11946744" cy="655845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FB53B8-FF3D-4FF2-A27D-CF14C34FD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4"/>
    </mc:Choice>
    <mc:Fallback xmlns="">
      <p:transition spd="slow" advTm="21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211</TotalTime>
  <Words>243</Words>
  <Application>Microsoft Office PowerPoint</Application>
  <PresentationFormat>Widescreen</PresentationFormat>
  <Paragraphs>38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 2</vt:lpstr>
      <vt:lpstr>Frame</vt:lpstr>
      <vt:lpstr>Why study French at GCSE? </vt:lpstr>
      <vt:lpstr>How will I be assessed at GCSE? </vt:lpstr>
      <vt:lpstr>What will I learn at GCSE? </vt:lpstr>
      <vt:lpstr>French is a truly global language.   Over 250 million people in 53 countries speak French! </vt:lpstr>
      <vt:lpstr>PowerPoint Presentation</vt:lpstr>
      <vt:lpstr>What other skills can I gain from learning a language? </vt:lpstr>
      <vt:lpstr>What jobs can I do in the future with French? 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French at GCSE?</dc:title>
  <dc:creator>K DUDDY</dc:creator>
  <cp:lastModifiedBy>A MCSTOCKER</cp:lastModifiedBy>
  <cp:revision>13</cp:revision>
  <dcterms:created xsi:type="dcterms:W3CDTF">2022-01-18T09:12:58Z</dcterms:created>
  <dcterms:modified xsi:type="dcterms:W3CDTF">2022-01-25T09:59:54Z</dcterms:modified>
</cp:coreProperties>
</file>