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8" r:id="rId3"/>
    <p:sldId id="297" r:id="rId4"/>
    <p:sldId id="306" r:id="rId5"/>
    <p:sldId id="259" r:id="rId6"/>
    <p:sldId id="298" r:id="rId7"/>
    <p:sldId id="307" r:id="rId8"/>
    <p:sldId id="265" r:id="rId9"/>
    <p:sldId id="308" r:id="rId10"/>
    <p:sldId id="266" r:id="rId11"/>
    <p:sldId id="275" r:id="rId12"/>
  </p:sldIdLst>
  <p:sldSz cx="9144000" cy="5143500" type="screen16x9"/>
  <p:notesSz cx="6858000" cy="9144000"/>
  <p:embeddedFontLst>
    <p:embeddedFont>
      <p:font typeface="Barlow SemiBold" panose="020B0604020202020204" charset="0"/>
      <p:regular r:id="rId14"/>
      <p:bold r:id="rId15"/>
      <p:italic r:id="rId16"/>
      <p:boldItalic r:id="rId17"/>
    </p:embeddedFont>
    <p:embeddedFont>
      <p:font typeface="Barlow" panose="020B060402020202020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Barlow Light" panose="020B0604020202020204" charset="0"/>
      <p:regular r:id="rId26"/>
      <p:bold r:id="rId27"/>
      <p:italic r:id="rId28"/>
      <p:boldItalic r:id="rId29"/>
    </p:embeddedFont>
    <p:embeddedFont>
      <p:font typeface="Barlow Medium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AEA8867-561A-43F1-AA35-FFD2E45D988E}">
  <a:tblStyle styleId="{9AEA8867-561A-43F1-AA35-FFD2E45D98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3FD87B-DE17-4FAB-93B8-1F322D3E5D8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21" Type="http://schemas.openxmlformats.org/officeDocument/2006/relationships/font" Target="fonts/font8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398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5800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1490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5430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8055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  <a:alpha val="46370"/>
                </a:srgbClr>
              </a:gs>
              <a:gs pos="50000">
                <a:srgbClr val="FFFFFF">
                  <a:alpha val="0"/>
                  <a:alpha val="46370"/>
                </a:srgbClr>
              </a:gs>
              <a:gs pos="100000">
                <a:schemeClr val="lt1">
                  <a:alpha val="46370"/>
                </a:scheme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 flipH="1">
            <a:off x="341403" y="3124853"/>
            <a:ext cx="8801751" cy="2018725"/>
            <a:chOff x="-4395163" y="751996"/>
            <a:chExt cx="13539073" cy="3105254"/>
          </a:xfrm>
        </p:grpSpPr>
        <p:sp>
          <p:nvSpPr>
            <p:cNvPr id="12" name="Google Shape;12;p2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Google Shape;13;p2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4395163" y="1285649"/>
              <a:ext cx="102288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833500" y="751996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</p:sp>
        <p:sp>
          <p:nvSpPr>
            <p:cNvPr id="16" name="Google Shape;16;p2"/>
            <p:cNvSpPr/>
            <p:nvPr/>
          </p:nvSpPr>
          <p:spPr>
            <a:xfrm>
              <a:off x="6572284" y="752119"/>
              <a:ext cx="2571600" cy="2115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4395163" y="1285742"/>
              <a:ext cx="10228800" cy="2118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14975" y="3124850"/>
            <a:ext cx="6058800" cy="153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6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381000" y="752088"/>
            <a:ext cx="8762909" cy="3105763"/>
            <a:chOff x="381000" y="752088"/>
            <a:chExt cx="8762909" cy="3105763"/>
          </a:xfrm>
        </p:grpSpPr>
        <p:sp>
          <p:nvSpPr>
            <p:cNvPr id="21" name="Google Shape;21;p3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" name="Google Shape;22;p3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381000" y="1285650"/>
              <a:ext cx="54525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5833500" y="3112325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001F46">
                <a:alpha val="20110"/>
              </a:srgbClr>
            </a:solidFill>
            <a:ln>
              <a:noFill/>
            </a:ln>
          </p:spPr>
        </p:sp>
        <p:sp>
          <p:nvSpPr>
            <p:cNvPr id="25" name="Google Shape;25;p3"/>
            <p:cNvSpPr/>
            <p:nvPr/>
          </p:nvSpPr>
          <p:spPr>
            <a:xfrm>
              <a:off x="6572284" y="3112333"/>
              <a:ext cx="2571600" cy="2115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381000" y="3645900"/>
              <a:ext cx="5452500" cy="2118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614975" y="2026650"/>
            <a:ext cx="4969500" cy="563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614975" y="2611075"/>
            <a:ext cx="4969500" cy="27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6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61" name="Google Shape;61;p6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3613200" cy="9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614975" y="1476575"/>
            <a:ext cx="36132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6" name="Google Shape;66;p6"/>
          <p:cNvGrpSpPr/>
          <p:nvPr/>
        </p:nvGrpSpPr>
        <p:grpSpPr>
          <a:xfrm rot="10800000">
            <a:off x="4572000" y="-47"/>
            <a:ext cx="4572000" cy="5157522"/>
            <a:chOff x="8" y="-13862"/>
            <a:chExt cx="4572000" cy="5157522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9" name="Google Shape;69;p6"/>
            <p:cNvSpPr/>
            <p:nvPr/>
          </p:nvSpPr>
          <p:spPr>
            <a:xfrm rot="10800000">
              <a:off x="633908" y="382913"/>
              <a:ext cx="3938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9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107" name="Google Shape;107;p9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9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" name="Google Shape;109;p9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110" name="Google Shape;110;p9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111" name="Google Shape;111;p9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112" name="Google Shape;112;p9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9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4" name="Google Shape;114;p9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115" name="Google Shape;115;p9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116" name="Google Shape;116;p9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9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11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134" name="Google Shape;134;p11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1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" name="Google Shape;136;p11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7" name="Google Shape;137;p11"/>
          <p:cNvGrpSpPr/>
          <p:nvPr/>
        </p:nvGrpSpPr>
        <p:grpSpPr>
          <a:xfrm rot="10800000">
            <a:off x="125800" y="4"/>
            <a:ext cx="9018200" cy="468805"/>
            <a:chOff x="8" y="4674804"/>
            <a:chExt cx="9018200" cy="468805"/>
          </a:xfrm>
        </p:grpSpPr>
        <p:sp>
          <p:nvSpPr>
            <p:cNvPr id="138" name="Google Shape;138;p11"/>
            <p:cNvSpPr/>
            <p:nvPr/>
          </p:nvSpPr>
          <p:spPr>
            <a:xfrm rot="10800000">
              <a:off x="8" y="4766509"/>
              <a:ext cx="377100" cy="3771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1"/>
            <p:cNvSpPr/>
            <p:nvPr/>
          </p:nvSpPr>
          <p:spPr>
            <a:xfrm rot="10800000">
              <a:off x="375687" y="4674804"/>
              <a:ext cx="258249" cy="468685"/>
            </a:xfrm>
            <a:custGeom>
              <a:avLst/>
              <a:gdLst/>
              <a:ahLst/>
              <a:cxnLst/>
              <a:rect l="l" t="t" r="r" b="b"/>
              <a:pathLst>
                <a:path w="23660" h="52411" extrusionOk="0">
                  <a:moveTo>
                    <a:pt x="23655" y="0"/>
                  </a:moveTo>
                  <a:lnTo>
                    <a:pt x="0" y="15445"/>
                  </a:lnTo>
                  <a:lnTo>
                    <a:pt x="14" y="52411"/>
                  </a:lnTo>
                  <a:lnTo>
                    <a:pt x="23660" y="421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40" name="Google Shape;140;p11"/>
            <p:cNvSpPr/>
            <p:nvPr/>
          </p:nvSpPr>
          <p:spPr>
            <a:xfrm rot="10800000">
              <a:off x="633808" y="4674838"/>
              <a:ext cx="8384400" cy="3312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ribbon">
  <p:cSld name="BLANK_1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2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143" name="Google Shape;143;p12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2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" name="Google Shape;145;p12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6" name="Google Shape;146;p12"/>
          <p:cNvGrpSpPr/>
          <p:nvPr/>
        </p:nvGrpSpPr>
        <p:grpSpPr>
          <a:xfrm rot="10800000">
            <a:off x="0" y="-47"/>
            <a:ext cx="9144000" cy="5157522"/>
            <a:chOff x="8" y="-13862"/>
            <a:chExt cx="9144000" cy="5157522"/>
          </a:xfrm>
        </p:grpSpPr>
        <p:sp>
          <p:nvSpPr>
            <p:cNvPr id="147" name="Google Shape;147;p12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2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49" name="Google Shape;149;p12"/>
            <p:cNvSpPr/>
            <p:nvPr/>
          </p:nvSpPr>
          <p:spPr>
            <a:xfrm rot="10800000">
              <a:off x="633908" y="382913"/>
              <a:ext cx="8510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5" r:id="rId5"/>
    <p:sldLayoutId id="2147483657" r:id="rId6"/>
    <p:sldLayoutId id="2147483658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13"/>
          <p:cNvGrpSpPr/>
          <p:nvPr/>
        </p:nvGrpSpPr>
        <p:grpSpPr>
          <a:xfrm>
            <a:off x="8013742" y="4015142"/>
            <a:ext cx="600715" cy="600715"/>
            <a:chOff x="8762414" y="2939573"/>
            <a:chExt cx="457200" cy="457200"/>
          </a:xfrm>
        </p:grpSpPr>
        <p:sp>
          <p:nvSpPr>
            <p:cNvPr id="155" name="Google Shape;155;p13"/>
            <p:cNvSpPr/>
            <p:nvPr/>
          </p:nvSpPr>
          <p:spPr>
            <a:xfrm>
              <a:off x="9010064" y="3034823"/>
              <a:ext cx="209550" cy="66675"/>
            </a:xfrm>
            <a:custGeom>
              <a:avLst/>
              <a:gdLst/>
              <a:ahLst/>
              <a:cxnLst/>
              <a:rect l="l" t="t" r="r" b="b"/>
              <a:pathLst>
                <a:path w="209550" h="66675" extrusionOk="0">
                  <a:moveTo>
                    <a:pt x="200025" y="0"/>
                  </a:moveTo>
                  <a:lnTo>
                    <a:pt x="9525" y="0"/>
                  </a:lnTo>
                  <a:cubicBezTo>
                    <a:pt x="3810" y="0"/>
                    <a:pt x="0" y="3810"/>
                    <a:pt x="0" y="9525"/>
                  </a:cubicBezTo>
                  <a:lnTo>
                    <a:pt x="0" y="57150"/>
                  </a:lnTo>
                  <a:cubicBezTo>
                    <a:pt x="0" y="62865"/>
                    <a:pt x="3810" y="66675"/>
                    <a:pt x="9525" y="66675"/>
                  </a:cubicBezTo>
                  <a:lnTo>
                    <a:pt x="200025" y="66675"/>
                  </a:lnTo>
                  <a:cubicBezTo>
                    <a:pt x="205740" y="66675"/>
                    <a:pt x="209550" y="62865"/>
                    <a:pt x="209550" y="57150"/>
                  </a:cubicBezTo>
                  <a:lnTo>
                    <a:pt x="209550" y="9525"/>
                  </a:lnTo>
                  <a:cubicBezTo>
                    <a:pt x="209550" y="3810"/>
                    <a:pt x="205740" y="0"/>
                    <a:pt x="2000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9029114" y="3120548"/>
              <a:ext cx="171450" cy="276225"/>
            </a:xfrm>
            <a:custGeom>
              <a:avLst/>
              <a:gdLst/>
              <a:ahLst/>
              <a:cxnLst/>
              <a:rect l="l" t="t" r="r" b="b"/>
              <a:pathLst>
                <a:path w="171450" h="276225" extrusionOk="0">
                  <a:moveTo>
                    <a:pt x="0" y="266700"/>
                  </a:moveTo>
                  <a:cubicBezTo>
                    <a:pt x="0" y="272415"/>
                    <a:pt x="3810" y="276225"/>
                    <a:pt x="9525" y="276225"/>
                  </a:cubicBezTo>
                  <a:lnTo>
                    <a:pt x="161925" y="276225"/>
                  </a:lnTo>
                  <a:cubicBezTo>
                    <a:pt x="167640" y="276225"/>
                    <a:pt x="171450" y="272415"/>
                    <a:pt x="171450" y="266700"/>
                  </a:cubicBezTo>
                  <a:lnTo>
                    <a:pt x="171450" y="0"/>
                  </a:lnTo>
                  <a:lnTo>
                    <a:pt x="0" y="0"/>
                  </a:lnTo>
                  <a:lnTo>
                    <a:pt x="0" y="266700"/>
                  </a:lnTo>
                  <a:close/>
                  <a:moveTo>
                    <a:pt x="28575" y="57150"/>
                  </a:moveTo>
                  <a:cubicBezTo>
                    <a:pt x="28575" y="51435"/>
                    <a:pt x="32385" y="47625"/>
                    <a:pt x="38100" y="47625"/>
                  </a:cubicBezTo>
                  <a:lnTo>
                    <a:pt x="133350" y="47625"/>
                  </a:lnTo>
                  <a:cubicBezTo>
                    <a:pt x="139065" y="47625"/>
                    <a:pt x="142875" y="51435"/>
                    <a:pt x="142875" y="57150"/>
                  </a:cubicBezTo>
                  <a:lnTo>
                    <a:pt x="142875" y="123825"/>
                  </a:lnTo>
                  <a:cubicBezTo>
                    <a:pt x="142875" y="129540"/>
                    <a:pt x="139065" y="133350"/>
                    <a:pt x="133350" y="133350"/>
                  </a:cubicBezTo>
                  <a:lnTo>
                    <a:pt x="38100" y="133350"/>
                  </a:lnTo>
                  <a:cubicBezTo>
                    <a:pt x="32385" y="133350"/>
                    <a:pt x="28575" y="129540"/>
                    <a:pt x="28575" y="123825"/>
                  </a:cubicBezTo>
                  <a:lnTo>
                    <a:pt x="28575" y="57150"/>
                  </a:lnTo>
                  <a:close/>
                  <a:moveTo>
                    <a:pt x="38100" y="161925"/>
                  </a:moveTo>
                  <a:lnTo>
                    <a:pt x="133350" y="161925"/>
                  </a:lnTo>
                  <a:cubicBezTo>
                    <a:pt x="139065" y="161925"/>
                    <a:pt x="142875" y="165735"/>
                    <a:pt x="142875" y="171450"/>
                  </a:cubicBezTo>
                  <a:cubicBezTo>
                    <a:pt x="142875" y="177165"/>
                    <a:pt x="139065" y="180975"/>
                    <a:pt x="133350" y="180975"/>
                  </a:cubicBezTo>
                  <a:lnTo>
                    <a:pt x="38100" y="180975"/>
                  </a:lnTo>
                  <a:cubicBezTo>
                    <a:pt x="32385" y="180975"/>
                    <a:pt x="28575" y="177165"/>
                    <a:pt x="28575" y="171450"/>
                  </a:cubicBezTo>
                  <a:cubicBezTo>
                    <a:pt x="28575" y="165735"/>
                    <a:pt x="32385" y="161925"/>
                    <a:pt x="38100" y="1619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8762414" y="2939573"/>
              <a:ext cx="200025" cy="457200"/>
            </a:xfrm>
            <a:custGeom>
              <a:avLst/>
              <a:gdLst/>
              <a:ahLst/>
              <a:cxnLst/>
              <a:rect l="l" t="t" r="r" b="b"/>
              <a:pathLst>
                <a:path w="200025" h="457200" extrusionOk="0">
                  <a:moveTo>
                    <a:pt x="185738" y="76200"/>
                  </a:moveTo>
                  <a:lnTo>
                    <a:pt x="133350" y="76200"/>
                  </a:lnTo>
                  <a:lnTo>
                    <a:pt x="133350" y="28575"/>
                  </a:lnTo>
                  <a:lnTo>
                    <a:pt x="157163" y="28575"/>
                  </a:lnTo>
                  <a:cubicBezTo>
                    <a:pt x="164783" y="28575"/>
                    <a:pt x="171450" y="21908"/>
                    <a:pt x="171450" y="14288"/>
                  </a:cubicBezTo>
                  <a:cubicBezTo>
                    <a:pt x="171450" y="6668"/>
                    <a:pt x="164783" y="0"/>
                    <a:pt x="157163" y="0"/>
                  </a:cubicBezTo>
                  <a:lnTo>
                    <a:pt x="42863" y="0"/>
                  </a:lnTo>
                  <a:cubicBezTo>
                    <a:pt x="35243" y="0"/>
                    <a:pt x="28575" y="6668"/>
                    <a:pt x="28575" y="14288"/>
                  </a:cubicBezTo>
                  <a:cubicBezTo>
                    <a:pt x="28575" y="21908"/>
                    <a:pt x="35243" y="28575"/>
                    <a:pt x="42863" y="28575"/>
                  </a:cubicBezTo>
                  <a:lnTo>
                    <a:pt x="66675" y="28575"/>
                  </a:lnTo>
                  <a:lnTo>
                    <a:pt x="66675" y="76200"/>
                  </a:lnTo>
                  <a:lnTo>
                    <a:pt x="14288" y="76200"/>
                  </a:lnTo>
                  <a:cubicBezTo>
                    <a:pt x="6668" y="76200"/>
                    <a:pt x="0" y="82868"/>
                    <a:pt x="0" y="90488"/>
                  </a:cubicBezTo>
                  <a:cubicBezTo>
                    <a:pt x="0" y="98108"/>
                    <a:pt x="6668" y="104775"/>
                    <a:pt x="14288" y="104775"/>
                  </a:cubicBezTo>
                  <a:lnTo>
                    <a:pt x="47625" y="104775"/>
                  </a:lnTo>
                  <a:lnTo>
                    <a:pt x="47625" y="323850"/>
                  </a:lnTo>
                  <a:cubicBezTo>
                    <a:pt x="47625" y="334328"/>
                    <a:pt x="56198" y="342900"/>
                    <a:pt x="66675" y="342900"/>
                  </a:cubicBezTo>
                  <a:lnTo>
                    <a:pt x="66675" y="361950"/>
                  </a:lnTo>
                  <a:cubicBezTo>
                    <a:pt x="66675" y="367665"/>
                    <a:pt x="70485" y="371475"/>
                    <a:pt x="76200" y="371475"/>
                  </a:cubicBezTo>
                  <a:lnTo>
                    <a:pt x="85725" y="371475"/>
                  </a:lnTo>
                  <a:lnTo>
                    <a:pt x="85725" y="442913"/>
                  </a:lnTo>
                  <a:cubicBezTo>
                    <a:pt x="85725" y="450533"/>
                    <a:pt x="92393" y="457200"/>
                    <a:pt x="100013" y="457200"/>
                  </a:cubicBezTo>
                  <a:cubicBezTo>
                    <a:pt x="107633" y="457200"/>
                    <a:pt x="114300" y="450533"/>
                    <a:pt x="114300" y="442913"/>
                  </a:cubicBezTo>
                  <a:lnTo>
                    <a:pt x="114300" y="371475"/>
                  </a:lnTo>
                  <a:lnTo>
                    <a:pt x="123825" y="371475"/>
                  </a:lnTo>
                  <a:cubicBezTo>
                    <a:pt x="129540" y="371475"/>
                    <a:pt x="133350" y="367665"/>
                    <a:pt x="133350" y="361950"/>
                  </a:cubicBezTo>
                  <a:lnTo>
                    <a:pt x="133350" y="342900"/>
                  </a:lnTo>
                  <a:cubicBezTo>
                    <a:pt x="143828" y="342900"/>
                    <a:pt x="152400" y="334328"/>
                    <a:pt x="152400" y="323850"/>
                  </a:cubicBezTo>
                  <a:lnTo>
                    <a:pt x="152400" y="104775"/>
                  </a:lnTo>
                  <a:lnTo>
                    <a:pt x="185738" y="104775"/>
                  </a:lnTo>
                  <a:cubicBezTo>
                    <a:pt x="193358" y="104775"/>
                    <a:pt x="200025" y="98108"/>
                    <a:pt x="200025" y="90488"/>
                  </a:cubicBezTo>
                  <a:cubicBezTo>
                    <a:pt x="200025" y="82868"/>
                    <a:pt x="193358" y="76200"/>
                    <a:pt x="185738" y="76200"/>
                  </a:cubicBezTo>
                  <a:close/>
                  <a:moveTo>
                    <a:pt x="123825" y="247650"/>
                  </a:moveTo>
                  <a:lnTo>
                    <a:pt x="76200" y="247650"/>
                  </a:lnTo>
                  <a:lnTo>
                    <a:pt x="76200" y="123825"/>
                  </a:lnTo>
                  <a:lnTo>
                    <a:pt x="123825" y="123825"/>
                  </a:lnTo>
                  <a:lnTo>
                    <a:pt x="123825" y="2476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8" name="Google Shape;158;p13"/>
          <p:cNvSpPr txBox="1">
            <a:spLocks noGrp="1"/>
          </p:cNvSpPr>
          <p:nvPr>
            <p:ph type="ctrTitle"/>
          </p:nvPr>
        </p:nvSpPr>
        <p:spPr>
          <a:xfrm>
            <a:off x="614975" y="3124850"/>
            <a:ext cx="6058800" cy="153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‘A’ Level Biology</a:t>
            </a:r>
            <a:endParaRPr dirty="0"/>
          </a:p>
        </p:txBody>
      </p:sp>
      <p:pic>
        <p:nvPicPr>
          <p:cNvPr id="7" name="Picture 2" descr="A Level Results 2019">
            <a:extLst>
              <a:ext uri="{FF2B5EF4-FFF2-40B4-BE49-F238E27FC236}">
                <a16:creationId xmlns:a16="http://schemas.microsoft.com/office/drawing/2014/main" id="{E03C2DD5-AF05-4571-AD80-61597DD55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4258" y="3502653"/>
            <a:ext cx="2129742" cy="1500543"/>
          </a:xfrm>
          <a:prstGeom prst="roundRect">
            <a:avLst>
              <a:gd name="adj" fmla="val 6267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3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4" name="Group 3"/>
          <p:cNvGrpSpPr/>
          <p:nvPr/>
        </p:nvGrpSpPr>
        <p:grpSpPr>
          <a:xfrm>
            <a:off x="190500" y="636608"/>
            <a:ext cx="1846644" cy="1309872"/>
            <a:chOff x="0" y="27165"/>
            <a:chExt cx="1660794" cy="996476"/>
          </a:xfrm>
        </p:grpSpPr>
        <p:sp>
          <p:nvSpPr>
            <p:cNvPr id="5" name="Rectangle 4"/>
            <p:cNvSpPr/>
            <p:nvPr/>
          </p:nvSpPr>
          <p:spPr>
            <a:xfrm>
              <a:off x="0" y="27165"/>
              <a:ext cx="1660794" cy="996476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TextBox 5"/>
            <p:cNvSpPr txBox="1"/>
            <p:nvPr/>
          </p:nvSpPr>
          <p:spPr>
            <a:xfrm>
              <a:off x="0" y="27165"/>
              <a:ext cx="1660794" cy="9964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Medicine</a:t>
              </a:r>
              <a:endParaRPr lang="en-US" sz="3200" kern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90500" y="3765924"/>
            <a:ext cx="1660794" cy="1222764"/>
            <a:chOff x="0" y="2352277"/>
            <a:chExt cx="1660794" cy="996476"/>
          </a:xfrm>
        </p:grpSpPr>
        <p:sp>
          <p:nvSpPr>
            <p:cNvPr id="8" name="Rectangle 7"/>
            <p:cNvSpPr/>
            <p:nvPr/>
          </p:nvSpPr>
          <p:spPr>
            <a:xfrm>
              <a:off x="0" y="2352277"/>
              <a:ext cx="1660794" cy="996476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5068907"/>
                <a:satOff val="-13064"/>
                <a:lumOff val="-8824"/>
                <a:alphaOff val="0"/>
              </a:schemeClr>
            </a:fillRef>
            <a:effectRef idx="2">
              <a:schemeClr val="accent5">
                <a:hueOff val="-5068907"/>
                <a:satOff val="-13064"/>
                <a:lumOff val="-882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TextBox 8"/>
            <p:cNvSpPr txBox="1"/>
            <p:nvPr/>
          </p:nvSpPr>
          <p:spPr>
            <a:xfrm>
              <a:off x="0" y="2352277"/>
              <a:ext cx="1660794" cy="9964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Forensic Science</a:t>
              </a:r>
              <a:endParaRPr lang="en-US" sz="28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0500" y="2106592"/>
            <a:ext cx="1660794" cy="1499220"/>
            <a:chOff x="0" y="1189721"/>
            <a:chExt cx="1660794" cy="996476"/>
          </a:xfrm>
        </p:grpSpPr>
        <p:sp>
          <p:nvSpPr>
            <p:cNvPr id="11" name="Rectangle 10"/>
            <p:cNvSpPr/>
            <p:nvPr/>
          </p:nvSpPr>
          <p:spPr>
            <a:xfrm>
              <a:off x="0" y="1189721"/>
              <a:ext cx="1660794" cy="996476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2534453"/>
                <a:satOff val="-6532"/>
                <a:lumOff val="-4412"/>
                <a:alphaOff val="0"/>
              </a:schemeClr>
            </a:fillRef>
            <a:effectRef idx="2">
              <a:schemeClr val="accent5">
                <a:hueOff val="-2534453"/>
                <a:satOff val="-6532"/>
                <a:lumOff val="-441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TextBox 11"/>
            <p:cNvSpPr txBox="1"/>
            <p:nvPr/>
          </p:nvSpPr>
          <p:spPr>
            <a:xfrm>
              <a:off x="0" y="1189721"/>
              <a:ext cx="1660794" cy="9964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Speech and language therapy</a:t>
              </a:r>
              <a:endParaRPr lang="en-US" sz="2800" kern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52640" y="636608"/>
            <a:ext cx="1930347" cy="1309872"/>
            <a:chOff x="1826874" y="27165"/>
            <a:chExt cx="1660794" cy="996476"/>
          </a:xfrm>
        </p:grpSpPr>
        <p:sp>
          <p:nvSpPr>
            <p:cNvPr id="15" name="Rectangle 14"/>
            <p:cNvSpPr/>
            <p:nvPr/>
          </p:nvSpPr>
          <p:spPr>
            <a:xfrm>
              <a:off x="1826874" y="27165"/>
              <a:ext cx="1660794" cy="996476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844818"/>
                <a:satOff val="-2177"/>
                <a:lumOff val="-1471"/>
                <a:alphaOff val="0"/>
              </a:schemeClr>
            </a:fillRef>
            <a:effectRef idx="2">
              <a:schemeClr val="accent5">
                <a:hueOff val="-844818"/>
                <a:satOff val="-2177"/>
                <a:lumOff val="-147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TextBox 15"/>
            <p:cNvSpPr txBox="1"/>
            <p:nvPr/>
          </p:nvSpPr>
          <p:spPr>
            <a:xfrm>
              <a:off x="1826874" y="27165"/>
              <a:ext cx="1660794" cy="9579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Nursing</a:t>
              </a:r>
              <a:endParaRPr lang="en-US" sz="3200" kern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514782" y="636608"/>
            <a:ext cx="2011015" cy="1469984"/>
            <a:chOff x="3653748" y="6181"/>
            <a:chExt cx="1724300" cy="1117060"/>
          </a:xfrm>
        </p:grpSpPr>
        <p:sp>
          <p:nvSpPr>
            <p:cNvPr id="18" name="Rectangle 17"/>
            <p:cNvSpPr/>
            <p:nvPr/>
          </p:nvSpPr>
          <p:spPr>
            <a:xfrm>
              <a:off x="3653748" y="27165"/>
              <a:ext cx="1660794" cy="996476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1689636"/>
                <a:satOff val="-4355"/>
                <a:lumOff val="-2941"/>
                <a:alphaOff val="0"/>
              </a:schemeClr>
            </a:fillRef>
            <a:effectRef idx="2">
              <a:schemeClr val="accent5">
                <a:hueOff val="-1689636"/>
                <a:satOff val="-4355"/>
                <a:lumOff val="-294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TextBox 18"/>
            <p:cNvSpPr txBox="1"/>
            <p:nvPr/>
          </p:nvSpPr>
          <p:spPr>
            <a:xfrm>
              <a:off x="3717254" y="6181"/>
              <a:ext cx="1660794" cy="11170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Dentistry</a:t>
              </a:r>
              <a:endParaRPr lang="en-US" sz="3200" kern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037144" y="2106592"/>
            <a:ext cx="2477638" cy="1499220"/>
            <a:chOff x="1826874" y="1189721"/>
            <a:chExt cx="1660794" cy="996476"/>
          </a:xfrm>
        </p:grpSpPr>
        <p:sp>
          <p:nvSpPr>
            <p:cNvPr id="21" name="Rectangle 20"/>
            <p:cNvSpPr/>
            <p:nvPr/>
          </p:nvSpPr>
          <p:spPr>
            <a:xfrm>
              <a:off x="1826874" y="1189721"/>
              <a:ext cx="1660794" cy="996476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3379271"/>
                <a:satOff val="-8710"/>
                <a:lumOff val="-5883"/>
                <a:alphaOff val="0"/>
              </a:schemeClr>
            </a:fillRef>
            <a:effectRef idx="2">
              <a:schemeClr val="accent5">
                <a:hueOff val="-3379271"/>
                <a:satOff val="-8710"/>
                <a:lumOff val="-588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TextBox 21"/>
            <p:cNvSpPr txBox="1"/>
            <p:nvPr/>
          </p:nvSpPr>
          <p:spPr>
            <a:xfrm>
              <a:off x="1826874" y="1189721"/>
              <a:ext cx="1660794" cy="9964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Pharmacology</a:t>
              </a:r>
              <a:endParaRPr lang="en-US" sz="2800" kern="12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944810" y="2106591"/>
            <a:ext cx="1932973" cy="1499219"/>
            <a:chOff x="3653748" y="1189721"/>
            <a:chExt cx="1660794" cy="996476"/>
          </a:xfrm>
        </p:grpSpPr>
        <p:sp>
          <p:nvSpPr>
            <p:cNvPr id="24" name="Rectangle 23"/>
            <p:cNvSpPr/>
            <p:nvPr/>
          </p:nvSpPr>
          <p:spPr>
            <a:xfrm>
              <a:off x="3653748" y="1189721"/>
              <a:ext cx="1660794" cy="996476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4224089"/>
                <a:satOff val="-10887"/>
                <a:lumOff val="-7353"/>
                <a:alphaOff val="0"/>
              </a:schemeClr>
            </a:fillRef>
            <a:effectRef idx="2">
              <a:schemeClr val="accent5">
                <a:hueOff val="-4224089"/>
                <a:satOff val="-10887"/>
                <a:lumOff val="-7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TextBox 24"/>
            <p:cNvSpPr txBox="1"/>
            <p:nvPr/>
          </p:nvSpPr>
          <p:spPr>
            <a:xfrm>
              <a:off x="3653748" y="1189721"/>
              <a:ext cx="1660794" cy="9964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Biomedical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Science</a:t>
              </a:r>
              <a:endParaRPr lang="en-US" sz="2800" kern="12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194892" y="3765924"/>
            <a:ext cx="2162141" cy="1222764"/>
            <a:chOff x="1826874" y="2352277"/>
            <a:chExt cx="1660794" cy="996476"/>
          </a:xfrm>
        </p:grpSpPr>
        <p:sp>
          <p:nvSpPr>
            <p:cNvPr id="27" name="Rectangle 26"/>
            <p:cNvSpPr/>
            <p:nvPr/>
          </p:nvSpPr>
          <p:spPr>
            <a:xfrm>
              <a:off x="1826874" y="2352277"/>
              <a:ext cx="1660794" cy="996476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5913725"/>
                <a:satOff val="-15242"/>
                <a:lumOff val="-10294"/>
                <a:alphaOff val="0"/>
              </a:schemeClr>
            </a:fillRef>
            <a:effectRef idx="2">
              <a:schemeClr val="accent5">
                <a:hueOff val="-5913725"/>
                <a:satOff val="-15242"/>
                <a:lumOff val="-1029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TextBox 27"/>
            <p:cNvSpPr txBox="1"/>
            <p:nvPr/>
          </p:nvSpPr>
          <p:spPr>
            <a:xfrm>
              <a:off x="1826874" y="2352277"/>
              <a:ext cx="1660794" cy="9964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Agriculture</a:t>
              </a:r>
              <a:endParaRPr lang="en-US" sz="3200" kern="12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588848" y="3765924"/>
            <a:ext cx="2025843" cy="1222764"/>
            <a:chOff x="3653748" y="2352277"/>
            <a:chExt cx="1660794" cy="996476"/>
          </a:xfrm>
        </p:grpSpPr>
        <p:sp>
          <p:nvSpPr>
            <p:cNvPr id="30" name="Rectangle 29"/>
            <p:cNvSpPr/>
            <p:nvPr/>
          </p:nvSpPr>
          <p:spPr>
            <a:xfrm>
              <a:off x="3653748" y="2352277"/>
              <a:ext cx="1660794" cy="996476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2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TextBox 30"/>
            <p:cNvSpPr txBox="1"/>
            <p:nvPr/>
          </p:nvSpPr>
          <p:spPr>
            <a:xfrm>
              <a:off x="3653748" y="2352277"/>
              <a:ext cx="1660794" cy="9964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Marine Biologist</a:t>
              </a:r>
              <a:endParaRPr lang="en-US" sz="2800" kern="12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93778" y="101871"/>
            <a:ext cx="3898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Career  opportunities</a:t>
            </a:r>
            <a:endParaRPr lang="en-GB" sz="2000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6750989" y="636608"/>
            <a:ext cx="2190299" cy="1309872"/>
            <a:chOff x="3653748" y="27165"/>
            <a:chExt cx="1724299" cy="1046062"/>
          </a:xfrm>
        </p:grpSpPr>
        <p:sp>
          <p:nvSpPr>
            <p:cNvPr id="35" name="Rectangle 34"/>
            <p:cNvSpPr/>
            <p:nvPr/>
          </p:nvSpPr>
          <p:spPr>
            <a:xfrm>
              <a:off x="3653748" y="27165"/>
              <a:ext cx="1660794" cy="996476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1689636"/>
                <a:satOff val="-4355"/>
                <a:lumOff val="-2941"/>
                <a:alphaOff val="0"/>
              </a:schemeClr>
            </a:fillRef>
            <a:effectRef idx="2">
              <a:schemeClr val="accent5">
                <a:hueOff val="-1689636"/>
                <a:satOff val="-4355"/>
                <a:lumOff val="-294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TextBox 35"/>
            <p:cNvSpPr txBox="1"/>
            <p:nvPr/>
          </p:nvSpPr>
          <p:spPr>
            <a:xfrm>
              <a:off x="3717253" y="76751"/>
              <a:ext cx="1660794" cy="9964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Veterinary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science</a:t>
              </a:r>
              <a:endParaRPr lang="en-US" sz="3200" kern="12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749184" y="2168682"/>
            <a:ext cx="2079807" cy="1437129"/>
            <a:chOff x="3653748" y="1189721"/>
            <a:chExt cx="1660794" cy="996476"/>
          </a:xfrm>
        </p:grpSpPr>
        <p:sp>
          <p:nvSpPr>
            <p:cNvPr id="38" name="Rectangle 37"/>
            <p:cNvSpPr/>
            <p:nvPr/>
          </p:nvSpPr>
          <p:spPr>
            <a:xfrm>
              <a:off x="3653748" y="1189721"/>
              <a:ext cx="1660794" cy="996476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4224089"/>
                <a:satOff val="-10887"/>
                <a:lumOff val="-7353"/>
                <a:alphaOff val="0"/>
              </a:schemeClr>
            </a:fillRef>
            <a:effectRef idx="2">
              <a:schemeClr val="accent5">
                <a:hueOff val="-4224089"/>
                <a:satOff val="-10887"/>
                <a:lumOff val="-7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TextBox 38"/>
            <p:cNvSpPr txBox="1"/>
            <p:nvPr/>
          </p:nvSpPr>
          <p:spPr>
            <a:xfrm>
              <a:off x="3653748" y="1189721"/>
              <a:ext cx="1660794" cy="9964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Physiology</a:t>
              </a:r>
              <a:endParaRPr lang="en-US" sz="2800" kern="12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944810" y="3765923"/>
            <a:ext cx="1979926" cy="1222765"/>
            <a:chOff x="3653748" y="2352277"/>
            <a:chExt cx="1660794" cy="996476"/>
          </a:xfrm>
        </p:grpSpPr>
        <p:sp>
          <p:nvSpPr>
            <p:cNvPr id="41" name="Rectangle 40"/>
            <p:cNvSpPr/>
            <p:nvPr/>
          </p:nvSpPr>
          <p:spPr>
            <a:xfrm>
              <a:off x="3653748" y="2352277"/>
              <a:ext cx="1660794" cy="996476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2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TextBox 41"/>
            <p:cNvSpPr txBox="1"/>
            <p:nvPr/>
          </p:nvSpPr>
          <p:spPr>
            <a:xfrm>
              <a:off x="3653748" y="2352277"/>
              <a:ext cx="1660794" cy="9964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Lecturer</a:t>
              </a:r>
              <a:endParaRPr lang="en-US" sz="28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2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464" name="Google Shape;464;p32"/>
          <p:cNvGrpSpPr/>
          <p:nvPr/>
        </p:nvGrpSpPr>
        <p:grpSpPr>
          <a:xfrm>
            <a:off x="5289629" y="648849"/>
            <a:ext cx="2928395" cy="3845766"/>
            <a:chOff x="2547150" y="238125"/>
            <a:chExt cx="2525675" cy="5238750"/>
          </a:xfrm>
        </p:grpSpPr>
        <p:sp>
          <p:nvSpPr>
            <p:cNvPr id="465" name="Google Shape;465;p32"/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4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2"/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2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2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9" name="Google Shape;469;p32"/>
          <p:cNvSpPr txBox="1">
            <a:spLocks noGrp="1"/>
          </p:cNvSpPr>
          <p:nvPr>
            <p:ph type="title"/>
          </p:nvPr>
        </p:nvSpPr>
        <p:spPr>
          <a:xfrm>
            <a:off x="494659" y="648849"/>
            <a:ext cx="3613200" cy="9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 smtClean="0"/>
              <a:t>Any Questions?</a:t>
            </a:r>
            <a:endParaRPr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531609" y="1002336"/>
            <a:ext cx="244225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Please feel free to send an email to Mrs </a:t>
            </a:r>
            <a:r>
              <a:rPr lang="en-GB" sz="2000" dirty="0" smtClean="0">
                <a:solidFill>
                  <a:schemeClr val="bg1"/>
                </a:solidFill>
              </a:rPr>
              <a:t>Brown </a:t>
            </a:r>
            <a:r>
              <a:rPr lang="en-GB" sz="2000" dirty="0" smtClean="0">
                <a:solidFill>
                  <a:srgbClr val="FFFF00"/>
                </a:solidFill>
              </a:rPr>
              <a:t>vbrown989@c2ken.net  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bg1"/>
                </a:solidFill>
              </a:rPr>
              <a:t>with </a:t>
            </a:r>
            <a:r>
              <a:rPr lang="en-GB" sz="2000" dirty="0">
                <a:solidFill>
                  <a:schemeClr val="bg1"/>
                </a:solidFill>
              </a:rPr>
              <a:t>any questions you have about </a:t>
            </a:r>
            <a:r>
              <a:rPr lang="en-GB" sz="2000" dirty="0" smtClean="0">
                <a:solidFill>
                  <a:schemeClr val="bg1"/>
                </a:solidFill>
              </a:rPr>
              <a:t>BTEC Applied Science </a:t>
            </a:r>
            <a:r>
              <a:rPr lang="en-GB" sz="2000" dirty="0">
                <a:solidFill>
                  <a:schemeClr val="bg1"/>
                </a:solidFill>
              </a:rPr>
              <a:t>or by phone at school.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5"/>
          <p:cNvSpPr txBox="1">
            <a:spLocks noGrp="1"/>
          </p:cNvSpPr>
          <p:nvPr>
            <p:ph type="body" idx="1"/>
          </p:nvPr>
        </p:nvSpPr>
        <p:spPr>
          <a:xfrm>
            <a:off x="614975" y="921010"/>
            <a:ext cx="2961602" cy="321115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000" b="1" dirty="0" smtClean="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rPr>
              <a:t>Why study ‘A’ Level Biology ?</a:t>
            </a:r>
            <a:endParaRPr sz="4000" b="1" dirty="0">
              <a:solidFill>
                <a:schemeClr val="accent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78" name="Google Shape;178;p1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179" name="Google Shape;179;p15"/>
          <p:cNvPicPr preferRelativeResize="0"/>
          <p:nvPr/>
        </p:nvPicPr>
        <p:blipFill rotWithShape="1">
          <a:blip r:embed="rId3">
            <a:alphaModFix/>
          </a:blip>
          <a:srcRect t="1388" b="23139"/>
          <a:stretch/>
        </p:blipFill>
        <p:spPr>
          <a:xfrm>
            <a:off x="4866750" y="680025"/>
            <a:ext cx="3351300" cy="379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0" y="1239464"/>
            <a:ext cx="9144000" cy="361032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indent="0">
              <a:buNone/>
            </a:pPr>
            <a:r>
              <a:rPr lang="en-GB" sz="1600" dirty="0" smtClean="0"/>
              <a:t>The </a:t>
            </a:r>
            <a:r>
              <a:rPr lang="en-GB" sz="1600" dirty="0"/>
              <a:t>CCEA GCE Biology specification gives students a deeper knowledge of the organisms that share our planet. They learn about how organisms are built, how they function and how they interact with each other and their surroundings.</a:t>
            </a:r>
          </a:p>
          <a:p>
            <a:pPr marL="76200" indent="0">
              <a:buNone/>
            </a:pPr>
            <a:r>
              <a:rPr lang="en-GB" sz="1600" dirty="0"/>
              <a:t>Students carry out and report on practical activities that are designed to help them understand concepts and processes and demonstrate biological phenomena.</a:t>
            </a:r>
          </a:p>
          <a:p>
            <a:pPr marL="76200" indent="0">
              <a:buNone/>
            </a:pPr>
            <a:r>
              <a:rPr lang="en-GB" sz="1600" dirty="0"/>
              <a:t>They also appreciate how society makes decisions about scientific issues and how the sciences contribute to the success of the economy and society</a:t>
            </a:r>
            <a:r>
              <a:rPr lang="en-GB" sz="1600" dirty="0" smtClean="0"/>
              <a:t>.</a:t>
            </a:r>
          </a:p>
          <a:p>
            <a:pPr marL="76200" indent="0">
              <a:buNone/>
            </a:pPr>
            <a:r>
              <a:rPr lang="en-GB" sz="1600" dirty="0"/>
              <a:t>Students look at contemporary developments in biology. For example, they learn about how a disrupted cell cycle contributes to the development of cancer. They also find out how some anticancer medications work to bring the disease under control.</a:t>
            </a:r>
          </a:p>
          <a:p>
            <a:pPr marL="76200" indent="0">
              <a:buNone/>
            </a:pPr>
            <a:r>
              <a:rPr lang="en-GB" sz="1600" dirty="0" smtClean="0"/>
              <a:t>This </a:t>
            </a:r>
            <a:r>
              <a:rPr lang="en-GB" sz="1600" dirty="0"/>
              <a:t>specification is available at two levels: AS and A2. Students can take the AS units plus the A2 units for a full GCE A level qualification. They can also choose to take the AS course as a stand-alone qualification.</a:t>
            </a:r>
          </a:p>
          <a:p>
            <a:pPr marL="76200" indent="0">
              <a:buNone/>
            </a:pPr>
            <a:endParaRPr lang="en-GB" sz="1600" dirty="0"/>
          </a:p>
          <a:p>
            <a:pPr marL="76200" indent="0">
              <a:buNone/>
            </a:pPr>
            <a:endParaRPr lang="en-GB" sz="1600" dirty="0"/>
          </a:p>
          <a:p>
            <a:pPr marL="76200" lvl="0" indent="0">
              <a:buNone/>
            </a:pPr>
            <a:endParaRPr sz="18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50066" y="499045"/>
            <a:ext cx="4132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Course aims</a:t>
            </a:r>
            <a:endParaRPr lang="en-GB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9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162046" y="1438957"/>
            <a:ext cx="8981954" cy="332344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indent="0">
              <a:buNone/>
            </a:pPr>
            <a:endParaRPr lang="en-GB" dirty="0" smtClean="0"/>
          </a:p>
          <a:p>
            <a:pPr marL="76200" indent="0">
              <a:buNone/>
            </a:pPr>
            <a:r>
              <a:rPr lang="en-GB" dirty="0" smtClean="0"/>
              <a:t>A minimum of a grade B in the Biology Higher theory papers in Double Award Science is required for this </a:t>
            </a:r>
            <a:r>
              <a:rPr lang="en-GB" dirty="0" smtClean="0"/>
              <a:t>course</a:t>
            </a:r>
            <a:r>
              <a:rPr lang="en-GB" dirty="0"/>
              <a:t> </a:t>
            </a:r>
            <a:r>
              <a:rPr lang="en-GB" dirty="0" smtClean="0"/>
              <a:t>and a grade C </a:t>
            </a:r>
            <a:r>
              <a:rPr lang="en-GB" smtClean="0"/>
              <a:t>in Mathematics.</a:t>
            </a:r>
            <a:endParaRPr lang="en-GB" dirty="0"/>
          </a:p>
          <a:p>
            <a:pPr marL="76200" lvl="0" indent="0">
              <a:buNone/>
            </a:pPr>
            <a:endParaRPr sz="18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50066" y="499045"/>
            <a:ext cx="5081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Entry requirements</a:t>
            </a:r>
            <a:endParaRPr lang="en-GB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45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"/>
          <p:cNvSpPr txBox="1">
            <a:spLocks noGrp="1"/>
          </p:cNvSpPr>
          <p:nvPr>
            <p:ph type="ctrTitle"/>
          </p:nvPr>
        </p:nvSpPr>
        <p:spPr>
          <a:xfrm>
            <a:off x="614975" y="1564105"/>
            <a:ext cx="4969500" cy="174457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 smtClean="0"/>
              <a:t>Course Content  </a:t>
            </a:r>
            <a:endParaRPr sz="6600" dirty="0"/>
          </a:p>
        </p:txBody>
      </p:sp>
      <p:sp>
        <p:nvSpPr>
          <p:cNvPr id="7" name="Google Shape;186;p16"/>
          <p:cNvSpPr txBox="1"/>
          <p:nvPr/>
        </p:nvSpPr>
        <p:spPr>
          <a:xfrm>
            <a:off x="13107931" y="1435638"/>
            <a:ext cx="2190906" cy="3048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600" dirty="0">
              <a:solidFill>
                <a:schemeClr val="l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pic>
        <p:nvPicPr>
          <p:cNvPr id="8" name="Picture 2" descr="IMG_10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274" y="733926"/>
            <a:ext cx="2562726" cy="2574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oogle Shape;270;p24"/>
          <p:cNvGrpSpPr/>
          <p:nvPr/>
        </p:nvGrpSpPr>
        <p:grpSpPr>
          <a:xfrm>
            <a:off x="8406883" y="316541"/>
            <a:ext cx="420375" cy="420813"/>
            <a:chOff x="5125608" y="2966278"/>
            <a:chExt cx="457676" cy="458152"/>
          </a:xfrm>
        </p:grpSpPr>
        <p:sp>
          <p:nvSpPr>
            <p:cNvPr id="271" name="Google Shape;271;p24"/>
            <p:cNvSpPr/>
            <p:nvPr/>
          </p:nvSpPr>
          <p:spPr>
            <a:xfrm>
              <a:off x="5192521" y="3091055"/>
              <a:ext cx="323373" cy="208597"/>
            </a:xfrm>
            <a:custGeom>
              <a:avLst/>
              <a:gdLst/>
              <a:ahLst/>
              <a:cxnLst/>
              <a:rect l="l" t="t" r="r" b="b"/>
              <a:pathLst>
                <a:path w="323373" h="208597" extrusionOk="0">
                  <a:moveTo>
                    <a:pt x="319802" y="118110"/>
                  </a:moveTo>
                  <a:cubicBezTo>
                    <a:pt x="324564" y="109538"/>
                    <a:pt x="324564" y="99060"/>
                    <a:pt x="319802" y="90488"/>
                  </a:cubicBezTo>
                  <a:cubicBezTo>
                    <a:pt x="286464" y="33338"/>
                    <a:pt x="226457" y="0"/>
                    <a:pt x="161687" y="0"/>
                  </a:cubicBezTo>
                  <a:cubicBezTo>
                    <a:pt x="96917" y="0"/>
                    <a:pt x="36909" y="34290"/>
                    <a:pt x="3572" y="90488"/>
                  </a:cubicBezTo>
                  <a:cubicBezTo>
                    <a:pt x="-1191" y="99060"/>
                    <a:pt x="-1191" y="109538"/>
                    <a:pt x="3572" y="118110"/>
                  </a:cubicBezTo>
                  <a:cubicBezTo>
                    <a:pt x="36909" y="175260"/>
                    <a:pt x="96917" y="208598"/>
                    <a:pt x="161687" y="208598"/>
                  </a:cubicBezTo>
                  <a:cubicBezTo>
                    <a:pt x="226457" y="208598"/>
                    <a:pt x="286464" y="174308"/>
                    <a:pt x="319802" y="118110"/>
                  </a:cubicBezTo>
                  <a:close/>
                  <a:moveTo>
                    <a:pt x="161687" y="160973"/>
                  </a:moveTo>
                  <a:cubicBezTo>
                    <a:pt x="130254" y="160973"/>
                    <a:pt x="104537" y="135255"/>
                    <a:pt x="104537" y="103823"/>
                  </a:cubicBezTo>
                  <a:cubicBezTo>
                    <a:pt x="104537" y="72390"/>
                    <a:pt x="130254" y="46672"/>
                    <a:pt x="161687" y="46672"/>
                  </a:cubicBezTo>
                  <a:cubicBezTo>
                    <a:pt x="193119" y="46672"/>
                    <a:pt x="218837" y="72390"/>
                    <a:pt x="218837" y="103823"/>
                  </a:cubicBezTo>
                  <a:cubicBezTo>
                    <a:pt x="218837" y="135255"/>
                    <a:pt x="193119" y="160973"/>
                    <a:pt x="161687" y="1609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24"/>
            <p:cNvSpPr/>
            <p:nvPr/>
          </p:nvSpPr>
          <p:spPr>
            <a:xfrm>
              <a:off x="5458983" y="2966278"/>
              <a:ext cx="123825" cy="123825"/>
            </a:xfrm>
            <a:custGeom>
              <a:avLst/>
              <a:gdLst/>
              <a:ahLst/>
              <a:cxnLst/>
              <a:rect l="l" t="t" r="r" b="b"/>
              <a:pathLst>
                <a:path w="123825" h="123825" extrusionOk="0">
                  <a:moveTo>
                    <a:pt x="14288" y="123825"/>
                  </a:moveTo>
                  <a:lnTo>
                    <a:pt x="109538" y="123825"/>
                  </a:lnTo>
                  <a:cubicBezTo>
                    <a:pt x="117157" y="123825"/>
                    <a:pt x="123825" y="117158"/>
                    <a:pt x="123825" y="109538"/>
                  </a:cubicBezTo>
                  <a:cubicBezTo>
                    <a:pt x="123825" y="101918"/>
                    <a:pt x="117157" y="95250"/>
                    <a:pt x="109538" y="95250"/>
                  </a:cubicBezTo>
                  <a:lnTo>
                    <a:pt x="48577" y="95250"/>
                  </a:lnTo>
                  <a:lnTo>
                    <a:pt x="119063" y="24765"/>
                  </a:lnTo>
                  <a:cubicBezTo>
                    <a:pt x="124777" y="19050"/>
                    <a:pt x="124777" y="10478"/>
                    <a:pt x="119063" y="4763"/>
                  </a:cubicBezTo>
                  <a:cubicBezTo>
                    <a:pt x="113348" y="-953"/>
                    <a:pt x="104775" y="-953"/>
                    <a:pt x="99060" y="4763"/>
                  </a:cubicBezTo>
                  <a:lnTo>
                    <a:pt x="28575" y="75248"/>
                  </a:lnTo>
                  <a:lnTo>
                    <a:pt x="28575" y="14288"/>
                  </a:lnTo>
                  <a:cubicBezTo>
                    <a:pt x="28575" y="6668"/>
                    <a:pt x="21907" y="0"/>
                    <a:pt x="14288" y="0"/>
                  </a:cubicBezTo>
                  <a:cubicBezTo>
                    <a:pt x="6668" y="0"/>
                    <a:pt x="0" y="6668"/>
                    <a:pt x="0" y="14288"/>
                  </a:cubicBezTo>
                  <a:lnTo>
                    <a:pt x="0" y="109538"/>
                  </a:lnTo>
                  <a:cubicBezTo>
                    <a:pt x="0" y="117158"/>
                    <a:pt x="6668" y="123825"/>
                    <a:pt x="14288" y="1238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24"/>
            <p:cNvSpPr/>
            <p:nvPr/>
          </p:nvSpPr>
          <p:spPr>
            <a:xfrm>
              <a:off x="5125608" y="2966278"/>
              <a:ext cx="123825" cy="123825"/>
            </a:xfrm>
            <a:custGeom>
              <a:avLst/>
              <a:gdLst/>
              <a:ahLst/>
              <a:cxnLst/>
              <a:rect l="l" t="t" r="r" b="b"/>
              <a:pathLst>
                <a:path w="123825" h="123825" extrusionOk="0">
                  <a:moveTo>
                    <a:pt x="0" y="109538"/>
                  </a:moveTo>
                  <a:cubicBezTo>
                    <a:pt x="0" y="117158"/>
                    <a:pt x="6668" y="123825"/>
                    <a:pt x="14288" y="123825"/>
                  </a:cubicBezTo>
                  <a:lnTo>
                    <a:pt x="109538" y="123825"/>
                  </a:lnTo>
                  <a:cubicBezTo>
                    <a:pt x="117158" y="123825"/>
                    <a:pt x="123825" y="117158"/>
                    <a:pt x="123825" y="109538"/>
                  </a:cubicBezTo>
                  <a:lnTo>
                    <a:pt x="123825" y="14288"/>
                  </a:lnTo>
                  <a:cubicBezTo>
                    <a:pt x="123825" y="6668"/>
                    <a:pt x="117158" y="0"/>
                    <a:pt x="109538" y="0"/>
                  </a:cubicBezTo>
                  <a:cubicBezTo>
                    <a:pt x="101918" y="0"/>
                    <a:pt x="95250" y="6668"/>
                    <a:pt x="95250" y="14288"/>
                  </a:cubicBezTo>
                  <a:lnTo>
                    <a:pt x="95250" y="75248"/>
                  </a:lnTo>
                  <a:lnTo>
                    <a:pt x="24765" y="4763"/>
                  </a:lnTo>
                  <a:cubicBezTo>
                    <a:pt x="19050" y="-953"/>
                    <a:pt x="10478" y="-953"/>
                    <a:pt x="4763" y="4763"/>
                  </a:cubicBezTo>
                  <a:cubicBezTo>
                    <a:pt x="-953" y="10478"/>
                    <a:pt x="-953" y="19050"/>
                    <a:pt x="4763" y="24765"/>
                  </a:cubicBezTo>
                  <a:lnTo>
                    <a:pt x="75248" y="95250"/>
                  </a:lnTo>
                  <a:lnTo>
                    <a:pt x="14288" y="95250"/>
                  </a:lnTo>
                  <a:cubicBezTo>
                    <a:pt x="6668" y="95250"/>
                    <a:pt x="0" y="101918"/>
                    <a:pt x="0" y="1095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24"/>
            <p:cNvSpPr/>
            <p:nvPr/>
          </p:nvSpPr>
          <p:spPr>
            <a:xfrm>
              <a:off x="5458983" y="3299653"/>
              <a:ext cx="124301" cy="123825"/>
            </a:xfrm>
            <a:custGeom>
              <a:avLst/>
              <a:gdLst/>
              <a:ahLst/>
              <a:cxnLst/>
              <a:rect l="l" t="t" r="r" b="b"/>
              <a:pathLst>
                <a:path w="124301" h="123825" extrusionOk="0">
                  <a:moveTo>
                    <a:pt x="123825" y="14288"/>
                  </a:moveTo>
                  <a:cubicBezTo>
                    <a:pt x="123825" y="6668"/>
                    <a:pt x="117157" y="0"/>
                    <a:pt x="109538" y="0"/>
                  </a:cubicBezTo>
                  <a:lnTo>
                    <a:pt x="14288" y="0"/>
                  </a:lnTo>
                  <a:cubicBezTo>
                    <a:pt x="6668" y="0"/>
                    <a:pt x="0" y="6668"/>
                    <a:pt x="0" y="14288"/>
                  </a:cubicBezTo>
                  <a:lnTo>
                    <a:pt x="0" y="109538"/>
                  </a:lnTo>
                  <a:cubicBezTo>
                    <a:pt x="0" y="117157"/>
                    <a:pt x="6668" y="123825"/>
                    <a:pt x="14288" y="123825"/>
                  </a:cubicBezTo>
                  <a:cubicBezTo>
                    <a:pt x="21907" y="123825"/>
                    <a:pt x="28575" y="117157"/>
                    <a:pt x="28575" y="109538"/>
                  </a:cubicBezTo>
                  <a:lnTo>
                    <a:pt x="28575" y="48577"/>
                  </a:lnTo>
                  <a:lnTo>
                    <a:pt x="99060" y="119063"/>
                  </a:lnTo>
                  <a:cubicBezTo>
                    <a:pt x="101918" y="121920"/>
                    <a:pt x="105727" y="122873"/>
                    <a:pt x="109538" y="122873"/>
                  </a:cubicBezTo>
                  <a:cubicBezTo>
                    <a:pt x="113348" y="122873"/>
                    <a:pt x="117157" y="121920"/>
                    <a:pt x="120015" y="119063"/>
                  </a:cubicBezTo>
                  <a:cubicBezTo>
                    <a:pt x="125730" y="113348"/>
                    <a:pt x="125730" y="104775"/>
                    <a:pt x="120015" y="99060"/>
                  </a:cubicBezTo>
                  <a:lnTo>
                    <a:pt x="48577" y="28575"/>
                  </a:lnTo>
                  <a:lnTo>
                    <a:pt x="109538" y="28575"/>
                  </a:lnTo>
                  <a:cubicBezTo>
                    <a:pt x="117157" y="28575"/>
                    <a:pt x="123825" y="21907"/>
                    <a:pt x="123825" y="142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24"/>
            <p:cNvSpPr/>
            <p:nvPr/>
          </p:nvSpPr>
          <p:spPr>
            <a:xfrm>
              <a:off x="5125608" y="3299653"/>
              <a:ext cx="123825" cy="124777"/>
            </a:xfrm>
            <a:custGeom>
              <a:avLst/>
              <a:gdLst/>
              <a:ahLst/>
              <a:cxnLst/>
              <a:rect l="l" t="t" r="r" b="b"/>
              <a:pathLst>
                <a:path w="123825" h="124777" extrusionOk="0">
                  <a:moveTo>
                    <a:pt x="109538" y="0"/>
                  </a:moveTo>
                  <a:lnTo>
                    <a:pt x="14288" y="0"/>
                  </a:lnTo>
                  <a:cubicBezTo>
                    <a:pt x="6668" y="0"/>
                    <a:pt x="0" y="6668"/>
                    <a:pt x="0" y="14288"/>
                  </a:cubicBezTo>
                  <a:cubicBezTo>
                    <a:pt x="0" y="21907"/>
                    <a:pt x="6668" y="28575"/>
                    <a:pt x="14288" y="28575"/>
                  </a:cubicBezTo>
                  <a:lnTo>
                    <a:pt x="75248" y="28575"/>
                  </a:lnTo>
                  <a:lnTo>
                    <a:pt x="4763" y="99060"/>
                  </a:lnTo>
                  <a:cubicBezTo>
                    <a:pt x="-953" y="104775"/>
                    <a:pt x="-953" y="113348"/>
                    <a:pt x="4763" y="119063"/>
                  </a:cubicBezTo>
                  <a:cubicBezTo>
                    <a:pt x="7620" y="121920"/>
                    <a:pt x="10478" y="123825"/>
                    <a:pt x="14288" y="123825"/>
                  </a:cubicBezTo>
                  <a:cubicBezTo>
                    <a:pt x="18098" y="123825"/>
                    <a:pt x="21908" y="122873"/>
                    <a:pt x="24765" y="120015"/>
                  </a:cubicBezTo>
                  <a:lnTo>
                    <a:pt x="95250" y="49530"/>
                  </a:lnTo>
                  <a:lnTo>
                    <a:pt x="95250" y="110490"/>
                  </a:lnTo>
                  <a:cubicBezTo>
                    <a:pt x="95250" y="118110"/>
                    <a:pt x="101918" y="124777"/>
                    <a:pt x="109538" y="124777"/>
                  </a:cubicBezTo>
                  <a:cubicBezTo>
                    <a:pt x="117158" y="124777"/>
                    <a:pt x="123825" y="118110"/>
                    <a:pt x="123825" y="110490"/>
                  </a:cubicBezTo>
                  <a:lnTo>
                    <a:pt x="123825" y="15240"/>
                  </a:lnTo>
                  <a:cubicBezTo>
                    <a:pt x="123825" y="6668"/>
                    <a:pt x="117158" y="0"/>
                    <a:pt x="109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6" name="Google Shape;276;p24"/>
          <p:cNvSpPr txBox="1">
            <a:spLocks noGrp="1"/>
          </p:cNvSpPr>
          <p:nvPr>
            <p:ph type="title"/>
          </p:nvPr>
        </p:nvSpPr>
        <p:spPr>
          <a:xfrm>
            <a:off x="497711" y="391350"/>
            <a:ext cx="6875064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r>
              <a:rPr lang="en" dirty="0" smtClean="0"/>
              <a:t>    AS Biology</a:t>
            </a:r>
            <a:endParaRPr dirty="0"/>
          </a:p>
        </p:txBody>
      </p:sp>
      <p:sp>
        <p:nvSpPr>
          <p:cNvPr id="277" name="Google Shape;277;p24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278" name="Google Shape;278;p24"/>
          <p:cNvGrpSpPr/>
          <p:nvPr/>
        </p:nvGrpSpPr>
        <p:grpSpPr>
          <a:xfrm>
            <a:off x="388823" y="3240964"/>
            <a:ext cx="8558407" cy="1263561"/>
            <a:chOff x="1593000" y="2291054"/>
            <a:chExt cx="5957975" cy="675014"/>
          </a:xfrm>
        </p:grpSpPr>
        <p:sp>
          <p:nvSpPr>
            <p:cNvPr id="279" name="Google Shape;279;p24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4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4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4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 smtClean="0">
                  <a:solidFill>
                    <a:schemeClr val="lt1"/>
                  </a:solidFill>
                  <a:latin typeface="Barlow Medium"/>
                  <a:ea typeface="Barlow"/>
                  <a:cs typeface="Barlow"/>
                  <a:sym typeface="Barlow Medium"/>
                </a:rPr>
                <a:t>Practical </a:t>
              </a: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 smtClean="0">
                  <a:solidFill>
                    <a:schemeClr val="lt1"/>
                  </a:solidFill>
                  <a:latin typeface="Barlow Medium"/>
                  <a:ea typeface="Barlow"/>
                  <a:cs typeface="Barlow"/>
                  <a:sym typeface="Barlow Medium"/>
                </a:rPr>
                <a:t>skills</a:t>
              </a:r>
              <a:endParaRPr sz="2000" dirty="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83" name="Google Shape;283;p24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4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 dirty="0">
                  <a:solidFill>
                    <a:srgbClr val="FFFFFF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3</a:t>
              </a:r>
              <a:endParaRPr sz="2600" dirty="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285" name="Google Shape;285;p24"/>
            <p:cNvSpPr/>
            <p:nvPr/>
          </p:nvSpPr>
          <p:spPr>
            <a:xfrm>
              <a:off x="4440271" y="2291054"/>
              <a:ext cx="2999608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320040" lvl="0" indent="-15494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000"/>
                <a:buFont typeface="Barlow"/>
                <a:buChar char="✔"/>
              </a:pPr>
              <a:r>
                <a:rPr lang="en" sz="1800" dirty="0" smtClean="0">
                  <a:solidFill>
                    <a:schemeClr val="accent2"/>
                  </a:solidFill>
                  <a:latin typeface="Barlow"/>
                  <a:ea typeface="Barlow"/>
                  <a:cs typeface="Barlow"/>
                  <a:sym typeface="Barlow"/>
                </a:rPr>
                <a:t>Internal practical assessment and 1 hour external written exam – 25% of AS grade and 10% of ‘A’ Level Biology </a:t>
              </a:r>
            </a:p>
          </p:txBody>
        </p:sp>
      </p:grpSp>
      <p:grpSp>
        <p:nvGrpSpPr>
          <p:cNvPr id="286" name="Google Shape;286;p24"/>
          <p:cNvGrpSpPr/>
          <p:nvPr/>
        </p:nvGrpSpPr>
        <p:grpSpPr>
          <a:xfrm>
            <a:off x="396646" y="2317378"/>
            <a:ext cx="8566229" cy="1224475"/>
            <a:chOff x="1593000" y="2322566"/>
            <a:chExt cx="5957975" cy="727895"/>
          </a:xfrm>
        </p:grpSpPr>
        <p:sp>
          <p:nvSpPr>
            <p:cNvPr id="287" name="Google Shape;287;p24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4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/>
            </a:p>
          </p:txBody>
        </p:sp>
        <p:sp>
          <p:nvSpPr>
            <p:cNvPr id="289" name="Google Shape;289;p24"/>
            <p:cNvSpPr/>
            <p:nvPr/>
          </p:nvSpPr>
          <p:spPr>
            <a:xfrm rot="16200000">
              <a:off x="3466978" y="1969267"/>
              <a:ext cx="727895" cy="1434494"/>
            </a:xfrm>
            <a:prstGeom prst="flowChartOffpageConnector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4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91" name="Google Shape;291;p24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4"/>
            <p:cNvSpPr/>
            <p:nvPr/>
          </p:nvSpPr>
          <p:spPr>
            <a:xfrm>
              <a:off x="1593001" y="2322575"/>
              <a:ext cx="692829" cy="6426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 dirty="0">
                  <a:solidFill>
                    <a:srgbClr val="FFFFFF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2</a:t>
              </a:r>
              <a:endParaRPr sz="2600" dirty="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293" name="Google Shape;293;p24"/>
            <p:cNvSpPr/>
            <p:nvPr/>
          </p:nvSpPr>
          <p:spPr>
            <a:xfrm>
              <a:off x="4452856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320040" lvl="0" indent="-15494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000"/>
                <a:buFont typeface="Barlow"/>
                <a:buChar char="✔"/>
              </a:pPr>
              <a:endParaRPr sz="1000" dirty="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94" name="Google Shape;294;p24"/>
          <p:cNvGrpSpPr/>
          <p:nvPr/>
        </p:nvGrpSpPr>
        <p:grpSpPr>
          <a:xfrm>
            <a:off x="396646" y="1303038"/>
            <a:ext cx="8558406" cy="1185715"/>
            <a:chOff x="1593000" y="2322567"/>
            <a:chExt cx="5957975" cy="647843"/>
          </a:xfrm>
        </p:grpSpPr>
        <p:sp>
          <p:nvSpPr>
            <p:cNvPr id="295" name="Google Shape;295;p24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4"/>
            <p:cNvSpPr/>
            <p:nvPr/>
          </p:nvSpPr>
          <p:spPr>
            <a:xfrm flipH="1">
              <a:off x="2283024" y="2322575"/>
              <a:ext cx="2053571" cy="642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dirty="0" smtClean="0">
                  <a:solidFill>
                    <a:schemeClr val="bg1"/>
                  </a:solidFill>
                  <a:latin typeface="Barlow" panose="020B0604020202020204" charset="0"/>
                </a:rPr>
                <a:t>Molecules and 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dirty="0" smtClean="0">
                  <a:solidFill>
                    <a:schemeClr val="bg1"/>
                  </a:solidFill>
                  <a:latin typeface="Barlow" panose="020B0604020202020204" charset="0"/>
                </a:rPr>
                <a:t>cells</a:t>
              </a:r>
              <a:endParaRPr sz="2000" dirty="0">
                <a:solidFill>
                  <a:schemeClr val="bg1"/>
                </a:solidFill>
                <a:latin typeface="Barlow" panose="020B0604020202020204" charset="0"/>
              </a:endParaRPr>
            </a:p>
          </p:txBody>
        </p:sp>
        <p:sp>
          <p:nvSpPr>
            <p:cNvPr id="297" name="Google Shape;297;p24"/>
            <p:cNvSpPr/>
            <p:nvPr/>
          </p:nvSpPr>
          <p:spPr>
            <a:xfrm rot="16200000">
              <a:off x="3739446" y="2172543"/>
              <a:ext cx="643356" cy="943404"/>
            </a:xfrm>
            <a:prstGeom prst="flowChartOffpageConnector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" name="Google Shape;298;p24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 dirty="0" smtClean="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 </a:t>
              </a:r>
              <a:endParaRPr sz="2800" dirty="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99" name="Google Shape;299;p24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4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 dirty="0" smtClean="0">
                  <a:solidFill>
                    <a:srgbClr val="FFFFFF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1</a:t>
              </a:r>
              <a:endParaRPr sz="2600" dirty="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301" name="Google Shape;301;p24"/>
            <p:cNvSpPr/>
            <p:nvPr/>
          </p:nvSpPr>
          <p:spPr>
            <a:xfrm>
              <a:off x="4532826" y="232811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320040" lvl="0" indent="-15494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000"/>
                <a:buFont typeface="Barlow"/>
                <a:buChar char="✔"/>
              </a:pPr>
              <a:r>
                <a:rPr lang="en" sz="1800" dirty="0" smtClean="0">
                  <a:solidFill>
                    <a:schemeClr val="accent2"/>
                  </a:solidFill>
                  <a:latin typeface="Barlow"/>
                  <a:ea typeface="Barlow"/>
                  <a:cs typeface="Barlow"/>
                  <a:sym typeface="Barlow"/>
                </a:rPr>
                <a:t>External examination – 37.5% of AS grade and 15% of ‘A’ Level Biology 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372101" y="2541675"/>
            <a:ext cx="18806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chemeClr val="lt1"/>
                </a:solidFill>
                <a:latin typeface="Barlow"/>
                <a:sym typeface="Barlow"/>
              </a:rPr>
              <a:t>Organisms and </a:t>
            </a:r>
          </a:p>
          <a:p>
            <a:r>
              <a:rPr lang="en-GB" sz="2000" dirty="0" smtClean="0">
                <a:solidFill>
                  <a:schemeClr val="lt1"/>
                </a:solidFill>
                <a:latin typeface="Barlow"/>
                <a:sym typeface="Barlow"/>
              </a:rPr>
              <a:t>Biodiversity</a:t>
            </a:r>
          </a:p>
        </p:txBody>
      </p:sp>
      <p:sp>
        <p:nvSpPr>
          <p:cNvPr id="36" name="Google Shape;301;p24"/>
          <p:cNvSpPr/>
          <p:nvPr/>
        </p:nvSpPr>
        <p:spPr>
          <a:xfrm>
            <a:off x="4504944" y="2298514"/>
            <a:ext cx="4177320" cy="93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20040" lvl="0" indent="-1549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Barlow"/>
              <a:buChar char="✔"/>
            </a:pPr>
            <a:r>
              <a:rPr lang="en" sz="1800" dirty="0" smtClean="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rPr>
              <a:t>External examination – 37.5% of AS grade and 15% of ‘A’ Level Biology</a:t>
            </a:r>
          </a:p>
        </p:txBody>
      </p:sp>
    </p:spTree>
    <p:extLst>
      <p:ext uri="{BB962C8B-B14F-4D97-AF65-F5344CB8AC3E}">
        <p14:creationId xmlns:p14="http://schemas.microsoft.com/office/powerpoint/2010/main" val="41433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oogle Shape;270;p24"/>
          <p:cNvGrpSpPr/>
          <p:nvPr/>
        </p:nvGrpSpPr>
        <p:grpSpPr>
          <a:xfrm>
            <a:off x="8406883" y="316541"/>
            <a:ext cx="420375" cy="420813"/>
            <a:chOff x="5125608" y="2966278"/>
            <a:chExt cx="457676" cy="458152"/>
          </a:xfrm>
        </p:grpSpPr>
        <p:sp>
          <p:nvSpPr>
            <p:cNvPr id="271" name="Google Shape;271;p24"/>
            <p:cNvSpPr/>
            <p:nvPr/>
          </p:nvSpPr>
          <p:spPr>
            <a:xfrm>
              <a:off x="5192521" y="3091055"/>
              <a:ext cx="323373" cy="208597"/>
            </a:xfrm>
            <a:custGeom>
              <a:avLst/>
              <a:gdLst/>
              <a:ahLst/>
              <a:cxnLst/>
              <a:rect l="l" t="t" r="r" b="b"/>
              <a:pathLst>
                <a:path w="323373" h="208597" extrusionOk="0">
                  <a:moveTo>
                    <a:pt x="319802" y="118110"/>
                  </a:moveTo>
                  <a:cubicBezTo>
                    <a:pt x="324564" y="109538"/>
                    <a:pt x="324564" y="99060"/>
                    <a:pt x="319802" y="90488"/>
                  </a:cubicBezTo>
                  <a:cubicBezTo>
                    <a:pt x="286464" y="33338"/>
                    <a:pt x="226457" y="0"/>
                    <a:pt x="161687" y="0"/>
                  </a:cubicBezTo>
                  <a:cubicBezTo>
                    <a:pt x="96917" y="0"/>
                    <a:pt x="36909" y="34290"/>
                    <a:pt x="3572" y="90488"/>
                  </a:cubicBezTo>
                  <a:cubicBezTo>
                    <a:pt x="-1191" y="99060"/>
                    <a:pt x="-1191" y="109538"/>
                    <a:pt x="3572" y="118110"/>
                  </a:cubicBezTo>
                  <a:cubicBezTo>
                    <a:pt x="36909" y="175260"/>
                    <a:pt x="96917" y="208598"/>
                    <a:pt x="161687" y="208598"/>
                  </a:cubicBezTo>
                  <a:cubicBezTo>
                    <a:pt x="226457" y="208598"/>
                    <a:pt x="286464" y="174308"/>
                    <a:pt x="319802" y="118110"/>
                  </a:cubicBezTo>
                  <a:close/>
                  <a:moveTo>
                    <a:pt x="161687" y="160973"/>
                  </a:moveTo>
                  <a:cubicBezTo>
                    <a:pt x="130254" y="160973"/>
                    <a:pt x="104537" y="135255"/>
                    <a:pt x="104537" y="103823"/>
                  </a:cubicBezTo>
                  <a:cubicBezTo>
                    <a:pt x="104537" y="72390"/>
                    <a:pt x="130254" y="46672"/>
                    <a:pt x="161687" y="46672"/>
                  </a:cubicBezTo>
                  <a:cubicBezTo>
                    <a:pt x="193119" y="46672"/>
                    <a:pt x="218837" y="72390"/>
                    <a:pt x="218837" y="103823"/>
                  </a:cubicBezTo>
                  <a:cubicBezTo>
                    <a:pt x="218837" y="135255"/>
                    <a:pt x="193119" y="160973"/>
                    <a:pt x="161687" y="1609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24"/>
            <p:cNvSpPr/>
            <p:nvPr/>
          </p:nvSpPr>
          <p:spPr>
            <a:xfrm>
              <a:off x="5458983" y="2966278"/>
              <a:ext cx="123825" cy="123825"/>
            </a:xfrm>
            <a:custGeom>
              <a:avLst/>
              <a:gdLst/>
              <a:ahLst/>
              <a:cxnLst/>
              <a:rect l="l" t="t" r="r" b="b"/>
              <a:pathLst>
                <a:path w="123825" h="123825" extrusionOk="0">
                  <a:moveTo>
                    <a:pt x="14288" y="123825"/>
                  </a:moveTo>
                  <a:lnTo>
                    <a:pt x="109538" y="123825"/>
                  </a:lnTo>
                  <a:cubicBezTo>
                    <a:pt x="117157" y="123825"/>
                    <a:pt x="123825" y="117158"/>
                    <a:pt x="123825" y="109538"/>
                  </a:cubicBezTo>
                  <a:cubicBezTo>
                    <a:pt x="123825" y="101918"/>
                    <a:pt x="117157" y="95250"/>
                    <a:pt x="109538" y="95250"/>
                  </a:cubicBezTo>
                  <a:lnTo>
                    <a:pt x="48577" y="95250"/>
                  </a:lnTo>
                  <a:lnTo>
                    <a:pt x="119063" y="24765"/>
                  </a:lnTo>
                  <a:cubicBezTo>
                    <a:pt x="124777" y="19050"/>
                    <a:pt x="124777" y="10478"/>
                    <a:pt x="119063" y="4763"/>
                  </a:cubicBezTo>
                  <a:cubicBezTo>
                    <a:pt x="113348" y="-953"/>
                    <a:pt x="104775" y="-953"/>
                    <a:pt x="99060" y="4763"/>
                  </a:cubicBezTo>
                  <a:lnTo>
                    <a:pt x="28575" y="75248"/>
                  </a:lnTo>
                  <a:lnTo>
                    <a:pt x="28575" y="14288"/>
                  </a:lnTo>
                  <a:cubicBezTo>
                    <a:pt x="28575" y="6668"/>
                    <a:pt x="21907" y="0"/>
                    <a:pt x="14288" y="0"/>
                  </a:cubicBezTo>
                  <a:cubicBezTo>
                    <a:pt x="6668" y="0"/>
                    <a:pt x="0" y="6668"/>
                    <a:pt x="0" y="14288"/>
                  </a:cubicBezTo>
                  <a:lnTo>
                    <a:pt x="0" y="109538"/>
                  </a:lnTo>
                  <a:cubicBezTo>
                    <a:pt x="0" y="117158"/>
                    <a:pt x="6668" y="123825"/>
                    <a:pt x="14288" y="1238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24"/>
            <p:cNvSpPr/>
            <p:nvPr/>
          </p:nvSpPr>
          <p:spPr>
            <a:xfrm>
              <a:off x="5125608" y="2966278"/>
              <a:ext cx="123825" cy="123825"/>
            </a:xfrm>
            <a:custGeom>
              <a:avLst/>
              <a:gdLst/>
              <a:ahLst/>
              <a:cxnLst/>
              <a:rect l="l" t="t" r="r" b="b"/>
              <a:pathLst>
                <a:path w="123825" h="123825" extrusionOk="0">
                  <a:moveTo>
                    <a:pt x="0" y="109538"/>
                  </a:moveTo>
                  <a:cubicBezTo>
                    <a:pt x="0" y="117158"/>
                    <a:pt x="6668" y="123825"/>
                    <a:pt x="14288" y="123825"/>
                  </a:cubicBezTo>
                  <a:lnTo>
                    <a:pt x="109538" y="123825"/>
                  </a:lnTo>
                  <a:cubicBezTo>
                    <a:pt x="117158" y="123825"/>
                    <a:pt x="123825" y="117158"/>
                    <a:pt x="123825" y="109538"/>
                  </a:cubicBezTo>
                  <a:lnTo>
                    <a:pt x="123825" y="14288"/>
                  </a:lnTo>
                  <a:cubicBezTo>
                    <a:pt x="123825" y="6668"/>
                    <a:pt x="117158" y="0"/>
                    <a:pt x="109538" y="0"/>
                  </a:cubicBezTo>
                  <a:cubicBezTo>
                    <a:pt x="101918" y="0"/>
                    <a:pt x="95250" y="6668"/>
                    <a:pt x="95250" y="14288"/>
                  </a:cubicBezTo>
                  <a:lnTo>
                    <a:pt x="95250" y="75248"/>
                  </a:lnTo>
                  <a:lnTo>
                    <a:pt x="24765" y="4763"/>
                  </a:lnTo>
                  <a:cubicBezTo>
                    <a:pt x="19050" y="-953"/>
                    <a:pt x="10478" y="-953"/>
                    <a:pt x="4763" y="4763"/>
                  </a:cubicBezTo>
                  <a:cubicBezTo>
                    <a:pt x="-953" y="10478"/>
                    <a:pt x="-953" y="19050"/>
                    <a:pt x="4763" y="24765"/>
                  </a:cubicBezTo>
                  <a:lnTo>
                    <a:pt x="75248" y="95250"/>
                  </a:lnTo>
                  <a:lnTo>
                    <a:pt x="14288" y="95250"/>
                  </a:lnTo>
                  <a:cubicBezTo>
                    <a:pt x="6668" y="95250"/>
                    <a:pt x="0" y="101918"/>
                    <a:pt x="0" y="1095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24"/>
            <p:cNvSpPr/>
            <p:nvPr/>
          </p:nvSpPr>
          <p:spPr>
            <a:xfrm>
              <a:off x="5458983" y="3299653"/>
              <a:ext cx="124301" cy="123825"/>
            </a:xfrm>
            <a:custGeom>
              <a:avLst/>
              <a:gdLst/>
              <a:ahLst/>
              <a:cxnLst/>
              <a:rect l="l" t="t" r="r" b="b"/>
              <a:pathLst>
                <a:path w="124301" h="123825" extrusionOk="0">
                  <a:moveTo>
                    <a:pt x="123825" y="14288"/>
                  </a:moveTo>
                  <a:cubicBezTo>
                    <a:pt x="123825" y="6668"/>
                    <a:pt x="117157" y="0"/>
                    <a:pt x="109538" y="0"/>
                  </a:cubicBezTo>
                  <a:lnTo>
                    <a:pt x="14288" y="0"/>
                  </a:lnTo>
                  <a:cubicBezTo>
                    <a:pt x="6668" y="0"/>
                    <a:pt x="0" y="6668"/>
                    <a:pt x="0" y="14288"/>
                  </a:cubicBezTo>
                  <a:lnTo>
                    <a:pt x="0" y="109538"/>
                  </a:lnTo>
                  <a:cubicBezTo>
                    <a:pt x="0" y="117157"/>
                    <a:pt x="6668" y="123825"/>
                    <a:pt x="14288" y="123825"/>
                  </a:cubicBezTo>
                  <a:cubicBezTo>
                    <a:pt x="21907" y="123825"/>
                    <a:pt x="28575" y="117157"/>
                    <a:pt x="28575" y="109538"/>
                  </a:cubicBezTo>
                  <a:lnTo>
                    <a:pt x="28575" y="48577"/>
                  </a:lnTo>
                  <a:lnTo>
                    <a:pt x="99060" y="119063"/>
                  </a:lnTo>
                  <a:cubicBezTo>
                    <a:pt x="101918" y="121920"/>
                    <a:pt x="105727" y="122873"/>
                    <a:pt x="109538" y="122873"/>
                  </a:cubicBezTo>
                  <a:cubicBezTo>
                    <a:pt x="113348" y="122873"/>
                    <a:pt x="117157" y="121920"/>
                    <a:pt x="120015" y="119063"/>
                  </a:cubicBezTo>
                  <a:cubicBezTo>
                    <a:pt x="125730" y="113348"/>
                    <a:pt x="125730" y="104775"/>
                    <a:pt x="120015" y="99060"/>
                  </a:cubicBezTo>
                  <a:lnTo>
                    <a:pt x="48577" y="28575"/>
                  </a:lnTo>
                  <a:lnTo>
                    <a:pt x="109538" y="28575"/>
                  </a:lnTo>
                  <a:cubicBezTo>
                    <a:pt x="117157" y="28575"/>
                    <a:pt x="123825" y="21907"/>
                    <a:pt x="123825" y="142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24"/>
            <p:cNvSpPr/>
            <p:nvPr/>
          </p:nvSpPr>
          <p:spPr>
            <a:xfrm>
              <a:off x="5125608" y="3299653"/>
              <a:ext cx="123825" cy="124777"/>
            </a:xfrm>
            <a:custGeom>
              <a:avLst/>
              <a:gdLst/>
              <a:ahLst/>
              <a:cxnLst/>
              <a:rect l="l" t="t" r="r" b="b"/>
              <a:pathLst>
                <a:path w="123825" h="124777" extrusionOk="0">
                  <a:moveTo>
                    <a:pt x="109538" y="0"/>
                  </a:moveTo>
                  <a:lnTo>
                    <a:pt x="14288" y="0"/>
                  </a:lnTo>
                  <a:cubicBezTo>
                    <a:pt x="6668" y="0"/>
                    <a:pt x="0" y="6668"/>
                    <a:pt x="0" y="14288"/>
                  </a:cubicBezTo>
                  <a:cubicBezTo>
                    <a:pt x="0" y="21907"/>
                    <a:pt x="6668" y="28575"/>
                    <a:pt x="14288" y="28575"/>
                  </a:cubicBezTo>
                  <a:lnTo>
                    <a:pt x="75248" y="28575"/>
                  </a:lnTo>
                  <a:lnTo>
                    <a:pt x="4763" y="99060"/>
                  </a:lnTo>
                  <a:cubicBezTo>
                    <a:pt x="-953" y="104775"/>
                    <a:pt x="-953" y="113348"/>
                    <a:pt x="4763" y="119063"/>
                  </a:cubicBezTo>
                  <a:cubicBezTo>
                    <a:pt x="7620" y="121920"/>
                    <a:pt x="10478" y="123825"/>
                    <a:pt x="14288" y="123825"/>
                  </a:cubicBezTo>
                  <a:cubicBezTo>
                    <a:pt x="18098" y="123825"/>
                    <a:pt x="21908" y="122873"/>
                    <a:pt x="24765" y="120015"/>
                  </a:cubicBezTo>
                  <a:lnTo>
                    <a:pt x="95250" y="49530"/>
                  </a:lnTo>
                  <a:lnTo>
                    <a:pt x="95250" y="110490"/>
                  </a:lnTo>
                  <a:cubicBezTo>
                    <a:pt x="95250" y="118110"/>
                    <a:pt x="101918" y="124777"/>
                    <a:pt x="109538" y="124777"/>
                  </a:cubicBezTo>
                  <a:cubicBezTo>
                    <a:pt x="117158" y="124777"/>
                    <a:pt x="123825" y="118110"/>
                    <a:pt x="123825" y="110490"/>
                  </a:cubicBezTo>
                  <a:lnTo>
                    <a:pt x="123825" y="15240"/>
                  </a:lnTo>
                  <a:cubicBezTo>
                    <a:pt x="123825" y="6668"/>
                    <a:pt x="117158" y="0"/>
                    <a:pt x="109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6" name="Google Shape;276;p24"/>
          <p:cNvSpPr txBox="1">
            <a:spLocks noGrp="1"/>
          </p:cNvSpPr>
          <p:nvPr>
            <p:ph type="title"/>
          </p:nvPr>
        </p:nvSpPr>
        <p:spPr>
          <a:xfrm>
            <a:off x="497711" y="391350"/>
            <a:ext cx="6875064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r>
              <a:rPr lang="en" dirty="0" smtClean="0"/>
              <a:t>    A2 Biology</a:t>
            </a:r>
            <a:endParaRPr dirty="0"/>
          </a:p>
        </p:txBody>
      </p:sp>
      <p:sp>
        <p:nvSpPr>
          <p:cNvPr id="277" name="Google Shape;277;p24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278" name="Google Shape;278;p24"/>
          <p:cNvGrpSpPr/>
          <p:nvPr/>
        </p:nvGrpSpPr>
        <p:grpSpPr>
          <a:xfrm>
            <a:off x="388823" y="3240964"/>
            <a:ext cx="8558407" cy="1263561"/>
            <a:chOff x="1593000" y="2291054"/>
            <a:chExt cx="5957975" cy="675014"/>
          </a:xfrm>
        </p:grpSpPr>
        <p:sp>
          <p:nvSpPr>
            <p:cNvPr id="279" name="Google Shape;279;p24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4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4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4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 smtClean="0">
                  <a:solidFill>
                    <a:schemeClr val="lt1"/>
                  </a:solidFill>
                  <a:latin typeface="Barlow Medium"/>
                  <a:ea typeface="Barlow"/>
                  <a:cs typeface="Barlow"/>
                  <a:sym typeface="Barlow Medium"/>
                </a:rPr>
                <a:t>Practical </a:t>
              </a: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 smtClean="0">
                  <a:solidFill>
                    <a:schemeClr val="lt1"/>
                  </a:solidFill>
                  <a:latin typeface="Barlow Medium"/>
                  <a:ea typeface="Barlow"/>
                  <a:cs typeface="Barlow"/>
                  <a:sym typeface="Barlow Medium"/>
                </a:rPr>
                <a:t>skills</a:t>
              </a:r>
              <a:endParaRPr sz="2000" dirty="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83" name="Google Shape;283;p24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4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 dirty="0">
                  <a:solidFill>
                    <a:srgbClr val="FFFFFF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3</a:t>
              </a:r>
              <a:endParaRPr sz="2600" dirty="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285" name="Google Shape;285;p24"/>
            <p:cNvSpPr/>
            <p:nvPr/>
          </p:nvSpPr>
          <p:spPr>
            <a:xfrm>
              <a:off x="4440271" y="2291054"/>
              <a:ext cx="2999608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320040" lvl="0" indent="-15494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000"/>
                <a:buFont typeface="Barlow"/>
                <a:buChar char="✔"/>
              </a:pPr>
              <a:r>
                <a:rPr lang="en" sz="1800" dirty="0" smtClean="0">
                  <a:solidFill>
                    <a:schemeClr val="accent2"/>
                  </a:solidFill>
                  <a:latin typeface="Barlow"/>
                  <a:ea typeface="Barlow"/>
                  <a:cs typeface="Barlow"/>
                  <a:sym typeface="Barlow"/>
                </a:rPr>
                <a:t>Internal practical assessment and 1.25 hour external written exam – 12% of ‘A’ Level Biology </a:t>
              </a:r>
            </a:p>
          </p:txBody>
        </p:sp>
      </p:grpSp>
      <p:grpSp>
        <p:nvGrpSpPr>
          <p:cNvPr id="286" name="Google Shape;286;p24"/>
          <p:cNvGrpSpPr/>
          <p:nvPr/>
        </p:nvGrpSpPr>
        <p:grpSpPr>
          <a:xfrm>
            <a:off x="396646" y="2317378"/>
            <a:ext cx="8566229" cy="1224475"/>
            <a:chOff x="1593000" y="2322566"/>
            <a:chExt cx="5957975" cy="727895"/>
          </a:xfrm>
        </p:grpSpPr>
        <p:sp>
          <p:nvSpPr>
            <p:cNvPr id="287" name="Google Shape;287;p24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4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/>
            </a:p>
          </p:txBody>
        </p:sp>
        <p:sp>
          <p:nvSpPr>
            <p:cNvPr id="289" name="Google Shape;289;p24"/>
            <p:cNvSpPr/>
            <p:nvPr/>
          </p:nvSpPr>
          <p:spPr>
            <a:xfrm rot="16200000">
              <a:off x="3466978" y="1969267"/>
              <a:ext cx="727895" cy="1434494"/>
            </a:xfrm>
            <a:prstGeom prst="flowChartOffpageConnector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4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91" name="Google Shape;291;p24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4"/>
            <p:cNvSpPr/>
            <p:nvPr/>
          </p:nvSpPr>
          <p:spPr>
            <a:xfrm>
              <a:off x="1593001" y="2322575"/>
              <a:ext cx="692829" cy="6426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 dirty="0">
                  <a:solidFill>
                    <a:srgbClr val="FFFFFF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2</a:t>
              </a:r>
              <a:endParaRPr sz="2600" dirty="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293" name="Google Shape;293;p24"/>
            <p:cNvSpPr/>
            <p:nvPr/>
          </p:nvSpPr>
          <p:spPr>
            <a:xfrm>
              <a:off x="4452856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320040" lvl="0" indent="-15494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000"/>
                <a:buFont typeface="Barlow"/>
                <a:buChar char="✔"/>
              </a:pPr>
              <a:endParaRPr sz="1000" dirty="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94" name="Google Shape;294;p24"/>
          <p:cNvGrpSpPr/>
          <p:nvPr/>
        </p:nvGrpSpPr>
        <p:grpSpPr>
          <a:xfrm>
            <a:off x="396646" y="1234365"/>
            <a:ext cx="8558406" cy="1307303"/>
            <a:chOff x="1593000" y="2285044"/>
            <a:chExt cx="5957975" cy="714275"/>
          </a:xfrm>
        </p:grpSpPr>
        <p:sp>
          <p:nvSpPr>
            <p:cNvPr id="295" name="Google Shape;295;p24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4"/>
            <p:cNvSpPr/>
            <p:nvPr/>
          </p:nvSpPr>
          <p:spPr>
            <a:xfrm flipH="1">
              <a:off x="2283000" y="2285044"/>
              <a:ext cx="2053571" cy="7142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dirty="0" smtClean="0">
                  <a:solidFill>
                    <a:schemeClr val="bg1"/>
                  </a:solidFill>
                  <a:latin typeface="Barlow" panose="020B0604020202020204" charset="0"/>
                </a:rPr>
                <a:t>Physiology, Co-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dirty="0" smtClean="0">
                  <a:solidFill>
                    <a:schemeClr val="bg1"/>
                  </a:solidFill>
                  <a:latin typeface="Barlow" panose="020B0604020202020204" charset="0"/>
                </a:rPr>
                <a:t>ordination and 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dirty="0" smtClean="0">
                  <a:solidFill>
                    <a:schemeClr val="bg1"/>
                  </a:solidFill>
                  <a:latin typeface="Barlow" panose="020B0604020202020204" charset="0"/>
                </a:rPr>
                <a:t>control and 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dirty="0" smtClean="0">
                  <a:solidFill>
                    <a:schemeClr val="bg1"/>
                  </a:solidFill>
                  <a:latin typeface="Barlow" panose="020B0604020202020204" charset="0"/>
                </a:rPr>
                <a:t>Ecosystems</a:t>
              </a:r>
            </a:p>
          </p:txBody>
        </p:sp>
        <p:sp>
          <p:nvSpPr>
            <p:cNvPr id="297" name="Google Shape;297;p24"/>
            <p:cNvSpPr/>
            <p:nvPr/>
          </p:nvSpPr>
          <p:spPr>
            <a:xfrm rot="16200000">
              <a:off x="3739446" y="2172543"/>
              <a:ext cx="643356" cy="943404"/>
            </a:xfrm>
            <a:prstGeom prst="flowChartOffpageConnector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" name="Google Shape;298;p24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 dirty="0" smtClean="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 </a:t>
              </a:r>
              <a:endParaRPr sz="2800" dirty="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99" name="Google Shape;299;p24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4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 dirty="0" smtClean="0">
                  <a:solidFill>
                    <a:srgbClr val="FFFFFF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1</a:t>
              </a:r>
              <a:endParaRPr sz="2600" dirty="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301" name="Google Shape;301;p24"/>
            <p:cNvSpPr/>
            <p:nvPr/>
          </p:nvSpPr>
          <p:spPr>
            <a:xfrm>
              <a:off x="4532826" y="232811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320040" lvl="0" indent="-15494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000"/>
                <a:buFont typeface="Barlow"/>
                <a:buChar char="✔"/>
              </a:pPr>
              <a:r>
                <a:rPr lang="en" sz="1800" dirty="0" smtClean="0">
                  <a:solidFill>
                    <a:schemeClr val="accent2"/>
                  </a:solidFill>
                  <a:latin typeface="Barlow"/>
                  <a:ea typeface="Barlow"/>
                  <a:cs typeface="Barlow"/>
                  <a:sym typeface="Barlow"/>
                </a:rPr>
                <a:t>External examination – 24% of ‘A’ Level Biology 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372101" y="2541675"/>
            <a:ext cx="32047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chemeClr val="lt1"/>
                </a:solidFill>
                <a:latin typeface="Barlow"/>
                <a:sym typeface="Barlow"/>
              </a:rPr>
              <a:t>Biochemistry, genetics and</a:t>
            </a:r>
          </a:p>
          <a:p>
            <a:r>
              <a:rPr lang="en-GB" sz="2000" dirty="0" smtClean="0">
                <a:solidFill>
                  <a:schemeClr val="lt1"/>
                </a:solidFill>
                <a:latin typeface="Barlow"/>
                <a:sym typeface="Barlow"/>
              </a:rPr>
              <a:t>Evolutionary Trends</a:t>
            </a:r>
          </a:p>
        </p:txBody>
      </p:sp>
      <p:sp>
        <p:nvSpPr>
          <p:cNvPr id="36" name="Google Shape;301;p24"/>
          <p:cNvSpPr/>
          <p:nvPr/>
        </p:nvSpPr>
        <p:spPr>
          <a:xfrm>
            <a:off x="4504944" y="2298514"/>
            <a:ext cx="4177320" cy="93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20040" lvl="0" indent="-1549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Barlow"/>
              <a:buChar char="✔"/>
            </a:pPr>
            <a:r>
              <a:rPr lang="en" sz="1800" dirty="0" smtClean="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rPr>
              <a:t>External examination – 24% of ‘A’ Level Biology</a:t>
            </a:r>
          </a:p>
        </p:txBody>
      </p:sp>
    </p:spTree>
    <p:extLst>
      <p:ext uri="{BB962C8B-B14F-4D97-AF65-F5344CB8AC3E}">
        <p14:creationId xmlns:p14="http://schemas.microsoft.com/office/powerpoint/2010/main" val="157533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2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259" name="Google Shape;259;p22"/>
          <p:cNvPicPr preferRelativeResize="0"/>
          <p:nvPr/>
        </p:nvPicPr>
        <p:blipFill rotWithShape="1">
          <a:blip r:embed="rId3">
            <a:alphaModFix/>
          </a:blip>
          <a:srcRect t="12264" b="12264"/>
          <a:stretch/>
        </p:blipFill>
        <p:spPr>
          <a:xfrm>
            <a:off x="4866750" y="680025"/>
            <a:ext cx="3351300" cy="379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9" name="Picture 3" descr="IMG_10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44" y="0"/>
            <a:ext cx="348697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7"/>
          <p:cNvSpPr txBox="1">
            <a:spLocks noGrp="1"/>
          </p:cNvSpPr>
          <p:nvPr>
            <p:ph type="ctrTitle" idx="4294967295"/>
          </p:nvPr>
        </p:nvSpPr>
        <p:spPr>
          <a:xfrm>
            <a:off x="614975" y="1583350"/>
            <a:ext cx="78432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/>
              <a:t>89,526,124</a:t>
            </a:r>
            <a:endParaRPr sz="9600" dirty="0"/>
          </a:p>
        </p:txBody>
      </p:sp>
      <p:sp>
        <p:nvSpPr>
          <p:cNvPr id="345" name="Google Shape;345;p27"/>
          <p:cNvSpPr txBox="1">
            <a:spLocks noGrp="1"/>
          </p:cNvSpPr>
          <p:nvPr>
            <p:ph type="subTitle" idx="4294967295"/>
          </p:nvPr>
        </p:nvSpPr>
        <p:spPr>
          <a:xfrm>
            <a:off x="614975" y="2840054"/>
            <a:ext cx="78432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</a:rPr>
              <a:t>Whoa! That’s a big number, aren’t you proud?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346" name="Google Shape;346;p27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3074" name="Picture 2" descr="Best Jobs You Can Do With A Bachelor Of Science In Clinical Laboratory Sci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82633" y="347242"/>
            <a:ext cx="2928395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Career options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7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ius template">
  <a:themeElements>
    <a:clrScheme name="Custom 347">
      <a:dk1>
        <a:srgbClr val="001F46"/>
      </a:dk1>
      <a:lt1>
        <a:srgbClr val="FFFFFF"/>
      </a:lt1>
      <a:dk2>
        <a:srgbClr val="748394"/>
      </a:dk2>
      <a:lt2>
        <a:srgbClr val="F0F3F7"/>
      </a:lt2>
      <a:accent1>
        <a:srgbClr val="4397EE"/>
      </a:accent1>
      <a:accent2>
        <a:srgbClr val="2170CC"/>
      </a:accent2>
      <a:accent3>
        <a:srgbClr val="154C8A"/>
      </a:accent3>
      <a:accent4>
        <a:srgbClr val="A9D039"/>
      </a:accent4>
      <a:accent5>
        <a:srgbClr val="14B9CA"/>
      </a:accent5>
      <a:accent6>
        <a:srgbClr val="DDE3EB"/>
      </a:accent6>
      <a:hlink>
        <a:srgbClr val="2170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429</Words>
  <Application>Microsoft Office PowerPoint</Application>
  <PresentationFormat>On-screen Show (16:9)</PresentationFormat>
  <Paragraphs>73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Barlow SemiBold</vt:lpstr>
      <vt:lpstr>Barlow</vt:lpstr>
      <vt:lpstr>Calibri</vt:lpstr>
      <vt:lpstr>Barlow Light</vt:lpstr>
      <vt:lpstr>Arial</vt:lpstr>
      <vt:lpstr>Barlow Medium</vt:lpstr>
      <vt:lpstr>Caius template</vt:lpstr>
      <vt:lpstr>‘A’ Level Biology</vt:lpstr>
      <vt:lpstr>PowerPoint Presentation</vt:lpstr>
      <vt:lpstr>PowerPoint Presentation</vt:lpstr>
      <vt:lpstr>PowerPoint Presentation</vt:lpstr>
      <vt:lpstr>Course Content  </vt:lpstr>
      <vt:lpstr>     AS Biology</vt:lpstr>
      <vt:lpstr>     A2 Biology</vt:lpstr>
      <vt:lpstr>PowerPoint Presentation</vt:lpstr>
      <vt:lpstr>89,526,124</vt:lpstr>
      <vt:lpstr>PowerPoint Presentation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Double Award Science option for year 10</dc:title>
  <dc:creator>V Brown</dc:creator>
  <cp:lastModifiedBy>V Brown</cp:lastModifiedBy>
  <cp:revision>35</cp:revision>
  <dcterms:modified xsi:type="dcterms:W3CDTF">2022-01-28T10:59:46Z</dcterms:modified>
</cp:coreProperties>
</file>