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3" r:id="rId4"/>
    <p:sldId id="271" r:id="rId5"/>
    <p:sldId id="269" r:id="rId6"/>
    <p:sldId id="272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885B"/>
    <a:srgbClr val="FEC52D"/>
    <a:srgbClr val="652F6A"/>
    <a:srgbClr val="662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58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1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86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5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7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1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7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86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3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2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51782-DF00-4DBD-8B2E-F4637C32319B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D78E6-5D93-4F71-841A-8AA9F1E76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3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s.yorku.ca/my-degree/religious-studies" TargetMode="External"/><Relationship Id="rId2" Type="http://schemas.openxmlformats.org/officeDocument/2006/relationships/hyperlink" Target="https://www.prospects.ac.uk/careers-advice/what-can-i-do-with-my-degree/theology-and-religious-studie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.png"/><Relationship Id="rId4" Type="http://schemas.openxmlformats.org/officeDocument/2006/relationships/hyperlink" Target="https://www.academicinvest.com/arts-careers/religious-studies-career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greene394@c2ken.ne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1931" y="436195"/>
            <a:ext cx="1123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solidFill>
                  <a:srgbClr val="662E6B"/>
                </a:solidFill>
                <a:cs typeface="Arial" panose="020B0604020202020204" pitchFamily="34" charset="0"/>
              </a:rPr>
              <a:t>GCSE RELIGOUS STUDIES</a:t>
            </a:r>
            <a:endParaRPr lang="en-GB" sz="4400" u="sng" dirty="0">
              <a:solidFill>
                <a:srgbClr val="662E6B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2485" y="1580927"/>
            <a:ext cx="114327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>
              <a:solidFill>
                <a:srgbClr val="000000"/>
              </a:solidFill>
              <a:latin typeface="HelveticaNeueLTStd-Roman"/>
            </a:endParaRPr>
          </a:p>
          <a:p>
            <a:r>
              <a:rPr lang="en-GB" sz="2800" dirty="0" smtClean="0">
                <a:solidFill>
                  <a:srgbClr val="12885B"/>
                </a:solidFill>
                <a:latin typeface="HelveticaNeueLTStd-Roman"/>
              </a:rPr>
              <a:t>The study of Beliefs, Teachings and Practices within Christianity</a:t>
            </a:r>
            <a:endParaRPr lang="en-GB" sz="2800" dirty="0">
              <a:solidFill>
                <a:srgbClr val="12885B"/>
              </a:solidFill>
              <a:latin typeface="HelveticaNeueLTStd-Roman"/>
            </a:endParaRPr>
          </a:p>
          <a:p>
            <a:endParaRPr lang="en-GB" dirty="0">
              <a:solidFill>
                <a:srgbClr val="000000"/>
              </a:solidFill>
              <a:latin typeface="HelveticaNeueLTStd-Roman"/>
            </a:endParaRP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067" y="262884"/>
            <a:ext cx="2743200" cy="1438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14" y="3402769"/>
            <a:ext cx="3954444" cy="29658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392" y="2884868"/>
            <a:ext cx="2873087" cy="348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69510" y="310204"/>
            <a:ext cx="1123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solidFill>
                  <a:srgbClr val="652F6A"/>
                </a:solidFill>
              </a:rPr>
              <a:t>Being a Student </a:t>
            </a:r>
            <a:r>
              <a:rPr lang="en-GB" sz="4400" u="sng" dirty="0" smtClean="0">
                <a:solidFill>
                  <a:srgbClr val="652F6A"/>
                </a:solidFill>
              </a:rPr>
              <a:t>of </a:t>
            </a:r>
            <a:r>
              <a:rPr lang="en-GB" sz="4400" u="sng" dirty="0" smtClean="0">
                <a:solidFill>
                  <a:srgbClr val="652F6A"/>
                </a:solidFill>
              </a:rPr>
              <a:t>Religious Education’.</a:t>
            </a:r>
            <a:r>
              <a:rPr lang="en-GB" dirty="0">
                <a:solidFill>
                  <a:srgbClr val="7030A0"/>
                </a:solidFill>
              </a:rPr>
              <a:t> </a:t>
            </a:r>
            <a:r>
              <a:rPr lang="en-GB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95"/>
          <a:stretch/>
        </p:blipFill>
        <p:spPr>
          <a:xfrm>
            <a:off x="3905502" y="3344091"/>
            <a:ext cx="4275770" cy="333102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69510" y="5251269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Helps promote personal well-being and happiness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13311" y="5251269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Supports development of responsible citizenship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81472" y="1362015"/>
            <a:ext cx="2573753" cy="1699706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Allows young people to learn to understand and respect others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913310" y="3696789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Helps young people navigate problems that can develop throughout life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9509" y="3696789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Prepares young people prepare for adult life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913309" y="2134242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Shows how religion influences people and families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9509" y="2109452"/>
            <a:ext cx="3888981" cy="1201782"/>
          </a:xfrm>
          <a:prstGeom prst="roundRect">
            <a:avLst/>
          </a:prstGeom>
          <a:noFill/>
          <a:ln>
            <a:solidFill>
              <a:srgbClr val="662E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Offers opportunities for personal reflection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8393" y="262884"/>
            <a:ext cx="2576873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393" y="262884"/>
            <a:ext cx="2576873" cy="14382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034" y="463639"/>
            <a:ext cx="8345510" cy="115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12885B"/>
                </a:solidFill>
              </a:rPr>
              <a:t>TOPICS AVAILABLE FOR STUDY AT IN GCSE RELIGIOUS STUDIES</a:t>
            </a:r>
          </a:p>
          <a:p>
            <a:endParaRPr lang="en-GB" sz="2000" dirty="0" smtClean="0">
              <a:solidFill>
                <a:srgbClr val="12885B"/>
              </a:solidFill>
            </a:endParaRPr>
          </a:p>
          <a:p>
            <a:endParaRPr lang="en-GB" dirty="0" smtClean="0"/>
          </a:p>
          <a:p>
            <a:r>
              <a:rPr lang="en-GB" b="1" dirty="0">
                <a:solidFill>
                  <a:srgbClr val="FF0000"/>
                </a:solidFill>
              </a:rPr>
              <a:t>U</a:t>
            </a:r>
            <a:r>
              <a:rPr lang="en-GB" b="1" dirty="0" smtClean="0">
                <a:solidFill>
                  <a:srgbClr val="FF0000"/>
                </a:solidFill>
              </a:rPr>
              <a:t>nit </a:t>
            </a:r>
            <a:r>
              <a:rPr lang="en-GB" b="1" dirty="0">
                <a:solidFill>
                  <a:srgbClr val="FF0000"/>
                </a:solidFill>
              </a:rPr>
              <a:t>1: </a:t>
            </a:r>
            <a:r>
              <a:rPr lang="en-GB" dirty="0">
                <a:solidFill>
                  <a:srgbClr val="FF0000"/>
                </a:solidFill>
              </a:rPr>
              <a:t>The Christian Church through a Study of the Catholic Church and the Protestant </a:t>
            </a:r>
            <a:r>
              <a:rPr lang="en-GB" dirty="0" smtClean="0">
                <a:solidFill>
                  <a:srgbClr val="FF0000"/>
                </a:solidFill>
              </a:rPr>
              <a:t>Church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Unit 2: </a:t>
            </a:r>
            <a:r>
              <a:rPr lang="en-GB" dirty="0">
                <a:solidFill>
                  <a:srgbClr val="FF0000"/>
                </a:solidFill>
              </a:rPr>
              <a:t>The Christian Church with a Focus on EITHER the Catholic Church OR the Protestant </a:t>
            </a:r>
            <a:r>
              <a:rPr lang="en-GB" dirty="0" smtClean="0">
                <a:solidFill>
                  <a:srgbClr val="FF0000"/>
                </a:solidFill>
              </a:rPr>
              <a:t>Church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Unit 3: </a:t>
            </a:r>
            <a:r>
              <a:rPr lang="en-GB" dirty="0">
                <a:solidFill>
                  <a:srgbClr val="FF0000"/>
                </a:solidFill>
              </a:rPr>
              <a:t>The Revelation of God and the Christian </a:t>
            </a:r>
            <a:r>
              <a:rPr lang="en-GB" dirty="0" smtClean="0">
                <a:solidFill>
                  <a:srgbClr val="FF0000"/>
                </a:solidFill>
              </a:rPr>
              <a:t>Church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Unit 4: </a:t>
            </a:r>
            <a:r>
              <a:rPr lang="en-GB" dirty="0">
                <a:solidFill>
                  <a:srgbClr val="FF0000"/>
                </a:solidFill>
              </a:rPr>
              <a:t>Christianity through a Study of the Gospel of </a:t>
            </a:r>
            <a:r>
              <a:rPr lang="en-GB" dirty="0" smtClean="0">
                <a:solidFill>
                  <a:srgbClr val="FF0000"/>
                </a:solidFill>
              </a:rPr>
              <a:t>Matthew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Unit 5:</a:t>
            </a:r>
            <a:r>
              <a:rPr lang="en-GB" dirty="0">
                <a:solidFill>
                  <a:srgbClr val="FF0000"/>
                </a:solidFill>
              </a:rPr>
              <a:t> Christianity through a Study of the Gospel of </a:t>
            </a:r>
            <a:r>
              <a:rPr lang="en-GB" dirty="0" smtClean="0">
                <a:solidFill>
                  <a:srgbClr val="FF0000"/>
                </a:solidFill>
              </a:rPr>
              <a:t>Mark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Unit 6:</a:t>
            </a:r>
            <a:r>
              <a:rPr lang="en-GB" dirty="0">
                <a:solidFill>
                  <a:srgbClr val="FF0000"/>
                </a:solidFill>
              </a:rPr>
              <a:t> An Introduction to Christian </a:t>
            </a:r>
            <a:r>
              <a:rPr lang="en-GB" dirty="0" smtClean="0">
                <a:solidFill>
                  <a:srgbClr val="FF0000"/>
                </a:solidFill>
              </a:rPr>
              <a:t>Ethics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Unit 7:</a:t>
            </a:r>
            <a:r>
              <a:rPr lang="en-GB" dirty="0">
                <a:solidFill>
                  <a:srgbClr val="FF0000"/>
                </a:solidFill>
              </a:rPr>
              <a:t> An Introduction to Philosophy of </a:t>
            </a:r>
            <a:r>
              <a:rPr lang="en-GB" dirty="0" smtClean="0">
                <a:solidFill>
                  <a:srgbClr val="FF0000"/>
                </a:solidFill>
              </a:rPr>
              <a:t>Religion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Unit 8:</a:t>
            </a:r>
            <a:r>
              <a:rPr lang="en-GB" dirty="0">
                <a:solidFill>
                  <a:srgbClr val="FF0000"/>
                </a:solidFill>
              </a:rPr>
              <a:t> </a:t>
            </a:r>
            <a:r>
              <a:rPr lang="en-GB" dirty="0" smtClean="0">
                <a:solidFill>
                  <a:srgbClr val="FF0000"/>
                </a:solidFill>
              </a:rPr>
              <a:t>Islam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Unit 9:</a:t>
            </a:r>
            <a:r>
              <a:rPr lang="en-GB" dirty="0">
                <a:solidFill>
                  <a:srgbClr val="FF0000"/>
                </a:solidFill>
              </a:rPr>
              <a:t> Judaism.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43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3600" y="286052"/>
            <a:ext cx="1123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solidFill>
                  <a:srgbClr val="652F6A"/>
                </a:solidFill>
              </a:rPr>
              <a:t>Future </a:t>
            </a:r>
            <a:r>
              <a:rPr lang="en-GB" sz="4400" u="sng" dirty="0" smtClean="0">
                <a:solidFill>
                  <a:srgbClr val="652F6A"/>
                </a:solidFill>
              </a:rPr>
              <a:t>Careers.</a:t>
            </a:r>
            <a:r>
              <a:rPr lang="en-GB" dirty="0" smtClean="0">
                <a:solidFill>
                  <a:srgbClr val="7030A0"/>
                </a:solidFill>
              </a:rPr>
              <a:t> 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302137" y="1410789"/>
            <a:ext cx="45001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Career links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www.prospects.ac.uk/careers-advice/what-can-i-do-with-my-degree/theology-and-religious-studies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careers.yorku.ca/my-degree/religious-studies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www.academicinvest.com/arts-careers/religious-studies-careers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2067" y="262885"/>
            <a:ext cx="2743200" cy="12697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0303" y="1532587"/>
            <a:ext cx="59818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Where will the study of </a:t>
            </a:r>
            <a:r>
              <a:rPr lang="en-GB" dirty="0" smtClean="0">
                <a:solidFill>
                  <a:srgbClr val="FF0000"/>
                </a:solidFill>
              </a:rPr>
              <a:t>GCSE Religious Studies take you?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Further Study at A Level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Possible Degree Courses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7030A0"/>
                </a:solidFill>
              </a:rPr>
              <a:t>Psychology        </a:t>
            </a:r>
            <a:r>
              <a:rPr lang="en-GB" dirty="0" smtClean="0">
                <a:solidFill>
                  <a:srgbClr val="7030A0"/>
                </a:solidFill>
              </a:rPr>
              <a:t>Law        Teaching </a:t>
            </a:r>
            <a:r>
              <a:rPr lang="en-GB" dirty="0" smtClean="0">
                <a:solidFill>
                  <a:srgbClr val="7030A0"/>
                </a:solidFill>
              </a:rPr>
              <a:t>    Social </a:t>
            </a:r>
            <a:r>
              <a:rPr lang="en-GB" dirty="0" smtClean="0">
                <a:solidFill>
                  <a:srgbClr val="7030A0"/>
                </a:solidFill>
              </a:rPr>
              <a:t>Work      </a:t>
            </a: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Police </a:t>
            </a:r>
            <a:r>
              <a:rPr lang="en-GB" dirty="0" smtClean="0">
                <a:solidFill>
                  <a:srgbClr val="7030A0"/>
                </a:solidFill>
              </a:rPr>
              <a:t>Service      </a:t>
            </a:r>
            <a:r>
              <a:rPr lang="en-GB" dirty="0" smtClean="0">
                <a:solidFill>
                  <a:srgbClr val="7030A0"/>
                </a:solidFill>
              </a:rPr>
              <a:t>Journalism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03" y="3887844"/>
            <a:ext cx="5713068" cy="26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69510" y="310204"/>
            <a:ext cx="112303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solidFill>
                  <a:srgbClr val="12885B"/>
                </a:solidFill>
              </a:rPr>
              <a:t>What Skills Do You Develop Studying </a:t>
            </a:r>
          </a:p>
          <a:p>
            <a:r>
              <a:rPr lang="en-GB" sz="4400" u="sng" dirty="0" smtClean="0">
                <a:solidFill>
                  <a:srgbClr val="12885B"/>
                </a:solidFill>
              </a:rPr>
              <a:t>Religious Studies</a:t>
            </a:r>
            <a:r>
              <a:rPr lang="en-GB" dirty="0" smtClean="0">
                <a:solidFill>
                  <a:srgbClr val="7030A0"/>
                </a:solidFill>
              </a:rPr>
              <a:t> 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Cloud Callout 1"/>
          <p:cNvSpPr/>
          <p:nvPr/>
        </p:nvSpPr>
        <p:spPr>
          <a:xfrm>
            <a:off x="1062447" y="2205221"/>
            <a:ext cx="4153988" cy="2455817"/>
          </a:xfrm>
          <a:prstGeom prst="cloudCallout">
            <a:avLst>
              <a:gd name="adj1" fmla="val -67446"/>
              <a:gd name="adj2" fmla="val -64746"/>
            </a:avLst>
          </a:prstGeom>
          <a:solidFill>
            <a:srgbClr val="FEC52D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 smtClean="0">
                <a:solidFill>
                  <a:srgbClr val="0070C0"/>
                </a:solidFill>
              </a:rPr>
              <a:t>Skills </a:t>
            </a:r>
            <a:r>
              <a:rPr lang="en-GB" sz="2000" b="1" dirty="0">
                <a:solidFill>
                  <a:srgbClr val="0070C0"/>
                </a:solidFill>
              </a:rPr>
              <a:t>of</a:t>
            </a:r>
            <a:r>
              <a:rPr lang="en-GB" sz="2000" dirty="0">
                <a:solidFill>
                  <a:srgbClr val="0070C0"/>
                </a:solidFill>
              </a:rPr>
              <a:t> </a:t>
            </a:r>
            <a:r>
              <a:rPr lang="en-GB" sz="2000" b="1" dirty="0">
                <a:solidFill>
                  <a:srgbClr val="0070C0"/>
                </a:solidFill>
              </a:rPr>
              <a:t>research, selection, analysis, </a:t>
            </a:r>
            <a:r>
              <a:rPr lang="en-GB" sz="2000" b="1" dirty="0" smtClean="0">
                <a:solidFill>
                  <a:srgbClr val="0070C0"/>
                </a:solidFill>
              </a:rPr>
              <a:t>interpretation &amp; evaluation</a:t>
            </a:r>
            <a:r>
              <a:rPr lang="en-GB" sz="2000" dirty="0">
                <a:solidFill>
                  <a:srgbClr val="0070C0"/>
                </a:solidFill>
              </a:rPr>
              <a:t/>
            </a:r>
            <a:br>
              <a:rPr lang="en-GB" sz="2000" dirty="0">
                <a:solidFill>
                  <a:srgbClr val="0070C0"/>
                </a:solidFill>
              </a:rPr>
            </a:b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818811" y="1606733"/>
            <a:ext cx="4541521" cy="2595154"/>
          </a:xfrm>
          <a:prstGeom prst="cloudCallout">
            <a:avLst>
              <a:gd name="adj1" fmla="val 51421"/>
              <a:gd name="adj2" fmla="val 109190"/>
            </a:avLst>
          </a:prstGeom>
          <a:solidFill>
            <a:srgbClr val="FEC52D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70C0"/>
                </a:solidFill>
              </a:rPr>
              <a:t>application </a:t>
            </a:r>
            <a:r>
              <a:rPr lang="en-GB" sz="2000" b="1" dirty="0" smtClean="0">
                <a:solidFill>
                  <a:srgbClr val="0070C0"/>
                </a:solidFill>
              </a:rPr>
              <a:t>of knowledge, reflection &amp; </a:t>
            </a:r>
            <a:r>
              <a:rPr lang="en-GB" sz="2000" b="1" dirty="0">
                <a:solidFill>
                  <a:srgbClr val="0070C0"/>
                </a:solidFill>
              </a:rPr>
              <a:t>empathy</a:t>
            </a:r>
            <a:r>
              <a:rPr lang="en-GB" sz="2000" b="1" dirty="0" smtClean="0">
                <a:solidFill>
                  <a:srgbClr val="0070C0"/>
                </a:solidFill>
              </a:rPr>
              <a:t>,,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245123" y="3968389"/>
            <a:ext cx="4153988" cy="2455817"/>
          </a:xfrm>
          <a:prstGeom prst="cloudCallout">
            <a:avLst>
              <a:gd name="adj1" fmla="val -88830"/>
              <a:gd name="adj2" fmla="val 48552"/>
            </a:avLst>
          </a:prstGeom>
          <a:solidFill>
            <a:srgbClr val="652F6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Debating, and </a:t>
            </a:r>
            <a:r>
              <a:rPr lang="en-GB" b="1" dirty="0"/>
              <a:t>communication</a:t>
            </a:r>
            <a:r>
              <a:rPr lang="en-GB" dirty="0"/>
              <a:t> </a:t>
            </a:r>
            <a:r>
              <a:rPr lang="en-GB" b="1" dirty="0" smtClean="0"/>
              <a:t>are also </a:t>
            </a:r>
            <a:r>
              <a:rPr lang="en-GB" b="1" dirty="0"/>
              <a:t>promoted.</a:t>
            </a:r>
            <a:endParaRPr lang="en-GB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851" y="262885"/>
            <a:ext cx="2306416" cy="108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69510" y="310204"/>
            <a:ext cx="112303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solidFill>
                  <a:srgbClr val="652F6A"/>
                </a:solidFill>
              </a:rPr>
              <a:t>Assessment for GCSE Religious </a:t>
            </a:r>
          </a:p>
          <a:p>
            <a:r>
              <a:rPr lang="en-GB" sz="4400" u="sng" dirty="0" smtClean="0">
                <a:solidFill>
                  <a:srgbClr val="652F6A"/>
                </a:solidFill>
              </a:rPr>
              <a:t>Studies.</a:t>
            </a:r>
            <a:r>
              <a:rPr lang="en-GB" dirty="0" smtClean="0">
                <a:solidFill>
                  <a:srgbClr val="7030A0"/>
                </a:solidFill>
              </a:rPr>
              <a:t> 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067" y="262885"/>
            <a:ext cx="2743200" cy="126970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424683"/>
              </p:ext>
            </p:extLst>
          </p:nvPr>
        </p:nvGraphicFramePr>
        <p:xfrm>
          <a:off x="369510" y="2010729"/>
          <a:ext cx="11230307" cy="366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4558"/>
                <a:gridCol w="5585749"/>
              </a:tblGrid>
              <a:tr h="618359">
                <a:tc>
                  <a:txBody>
                    <a:bodyPr/>
                    <a:lstStyle/>
                    <a:p>
                      <a:r>
                        <a:rPr lang="en-GB" dirty="0" smtClean="0"/>
                        <a:t>Assessment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Weighting</a:t>
                      </a:r>
                      <a:endParaRPr lang="en-GB" dirty="0"/>
                    </a:p>
                  </a:txBody>
                  <a:tcPr/>
                </a:tc>
              </a:tr>
              <a:tr h="1067305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Short Course: one external written examination on students’ chosen unit lasting 1 hour 30 mins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Short Course: written examination worth 100%</a:t>
                      </a:r>
                      <a:endParaRPr lang="en-GB" sz="2000" dirty="0"/>
                    </a:p>
                  </a:txBody>
                  <a:tcPr/>
                </a:tc>
              </a:tr>
              <a:tr h="1982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Full Course: two external written examinations, one on each of students’ chosen units, lasting 1 hour 30 mins each 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Full Course: each written examination worth 50%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4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931" y="191140"/>
            <a:ext cx="11872836" cy="6483980"/>
          </a:xfrm>
          <a:prstGeom prst="rect">
            <a:avLst/>
          </a:prstGeom>
          <a:noFill/>
          <a:ln w="57150">
            <a:solidFill>
              <a:srgbClr val="FEC5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69510" y="310204"/>
            <a:ext cx="11230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>
                <a:solidFill>
                  <a:srgbClr val="662E6B"/>
                </a:solidFill>
                <a:cs typeface="Arial" panose="020B0604020202020204" pitchFamily="34" charset="0"/>
              </a:rPr>
              <a:t>Have more questions to ask?</a:t>
            </a:r>
            <a:endParaRPr lang="en-GB" sz="4400" u="sng" dirty="0">
              <a:solidFill>
                <a:srgbClr val="662E6B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5280" y="1511870"/>
            <a:ext cx="112970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Come and speak with Mr Greene at the College.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Send an e-mail with your questions to: </a:t>
            </a:r>
            <a:r>
              <a:rPr lang="en-GB" sz="2400" dirty="0" smtClean="0">
                <a:solidFill>
                  <a:srgbClr val="12885B"/>
                </a:solidFill>
                <a:hlinkClick r:id="rId2"/>
              </a:rPr>
              <a:t>ggreene394@c2ken.net</a:t>
            </a:r>
            <a:endParaRPr lang="en-GB" sz="2400" dirty="0" smtClean="0">
              <a:solidFill>
                <a:srgbClr val="12885B"/>
              </a:solidFill>
            </a:endParaRPr>
          </a:p>
          <a:p>
            <a:endParaRPr lang="en-GB" sz="2400" dirty="0">
              <a:solidFill>
                <a:srgbClr val="12885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Speak to the current subject students. They will tell you more about what it is like to study </a:t>
            </a:r>
            <a:r>
              <a:rPr lang="en-GB" sz="2400" dirty="0" smtClean="0"/>
              <a:t>GCSE Religious Studies.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Take a look at the </a:t>
            </a:r>
            <a:r>
              <a:rPr lang="en-GB" sz="2400" dirty="0" smtClean="0"/>
              <a:t>CCEA GCSE Religious Studies specification </a:t>
            </a:r>
            <a:r>
              <a:rPr lang="en-GB" sz="2400" dirty="0" smtClean="0"/>
              <a:t>using the </a:t>
            </a:r>
            <a:r>
              <a:rPr lang="en-GB" sz="2400" dirty="0"/>
              <a:t>link below: </a:t>
            </a:r>
            <a:r>
              <a:rPr lang="en-GB" sz="2400" dirty="0">
                <a:solidFill>
                  <a:srgbClr val="12885B"/>
                </a:solidFill>
              </a:rPr>
              <a:t>https://ccea.org.uk/key-stage-4/gcse/subjects/gcse-religious-studies-2017</a:t>
            </a:r>
            <a:endParaRPr lang="en-GB" dirty="0">
              <a:solidFill>
                <a:srgbClr val="12885B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067" y="262885"/>
            <a:ext cx="2743200" cy="126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275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HelveticaNeueLTStd-Roman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Knight</dc:creator>
  <cp:lastModifiedBy>Microsoft account</cp:lastModifiedBy>
  <cp:revision>61</cp:revision>
  <dcterms:created xsi:type="dcterms:W3CDTF">2020-11-09T19:57:07Z</dcterms:created>
  <dcterms:modified xsi:type="dcterms:W3CDTF">2022-01-29T21:00:37Z</dcterms:modified>
</cp:coreProperties>
</file>