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FA17-38B1-47C1-ADBA-5F4F85008D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BF715-FDD8-49BD-B9C0-8FF97649A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5AD655-27B8-4BD6-A856-FCC0982EAEE4}"/>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5" name="Footer Placeholder 4">
            <a:extLst>
              <a:ext uri="{FF2B5EF4-FFF2-40B4-BE49-F238E27FC236}">
                <a16:creationId xmlns:a16="http://schemas.microsoft.com/office/drawing/2014/main" id="{C1B9137F-A07C-4D7E-9EE9-55ADE415D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1D42A-1BD6-4D28-B0C7-CA48EC7B2B53}"/>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130000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0D3A-713E-4F92-BB39-2240F8476C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1D15C2-C33E-4E3A-9F92-FEBC2FC25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42BF81-45D7-431B-90B5-9FFA4070B24A}"/>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5" name="Footer Placeholder 4">
            <a:extLst>
              <a:ext uri="{FF2B5EF4-FFF2-40B4-BE49-F238E27FC236}">
                <a16:creationId xmlns:a16="http://schemas.microsoft.com/office/drawing/2014/main" id="{1153AC34-3B02-470F-9360-BA9D6002F0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A782F-D3FB-4B62-8CE8-FB6B8CB45D0B}"/>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246131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A3A124-D869-460B-807E-2D63C93AEC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97D4D5-3D15-4C27-A0E6-3ACF24D2B5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38301B-FB8B-4D0B-BEC4-EB70F0120648}"/>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5" name="Footer Placeholder 4">
            <a:extLst>
              <a:ext uri="{FF2B5EF4-FFF2-40B4-BE49-F238E27FC236}">
                <a16:creationId xmlns:a16="http://schemas.microsoft.com/office/drawing/2014/main" id="{B796DA57-E9F7-4357-B631-7821E29953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8E7917-FF43-44D0-BACD-E25DF0C79D36}"/>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42741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F34E-4165-43A1-91E2-311841C637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FC99D9-D098-4808-AD40-AD76064BFB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6688F4-4D78-4349-A533-CC7F6718F1EA}"/>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5" name="Footer Placeholder 4">
            <a:extLst>
              <a:ext uri="{FF2B5EF4-FFF2-40B4-BE49-F238E27FC236}">
                <a16:creationId xmlns:a16="http://schemas.microsoft.com/office/drawing/2014/main" id="{20309A5D-044F-4FE5-A80D-3B23F6A924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EA2421-D601-413F-A16C-4C1D96FBA16B}"/>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112337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4B3F-3731-4155-9C25-E267E86578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230129-692F-4B99-BC6A-2812BC008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2CDAA-620E-4225-A019-B750F1AB1519}"/>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5" name="Footer Placeholder 4">
            <a:extLst>
              <a:ext uri="{FF2B5EF4-FFF2-40B4-BE49-F238E27FC236}">
                <a16:creationId xmlns:a16="http://schemas.microsoft.com/office/drawing/2014/main" id="{4C81155A-796C-4619-8B3B-4FDE5299BD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6AD8F9-AD49-4A48-94B0-95D840DAD0AA}"/>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329207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BDD4-46BC-4757-90C8-2E7DEAA902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8BFA04-EBB6-447F-85F5-EA806582CD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DBF40F-F65E-4FF2-B6DA-7C75F399E8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63ABA5-81BB-4E8F-A230-F53A626C5FD4}"/>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6" name="Footer Placeholder 5">
            <a:extLst>
              <a:ext uri="{FF2B5EF4-FFF2-40B4-BE49-F238E27FC236}">
                <a16:creationId xmlns:a16="http://schemas.microsoft.com/office/drawing/2014/main" id="{835C67B7-08E8-4F12-B22C-8387A149A6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C2D3F0-C37D-4CF3-B323-497F4ADCF319}"/>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218384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4319-855B-40FC-8B6E-AA730ACBEA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447C5D-2214-4ABC-ABE6-07A6CA720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542279-5A12-468E-A365-3F50EE2E4C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520F6F-FE8E-43F4-8A69-5E8A8D35BB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03FE8-FB18-42D6-BB06-38813FDE29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F43B61-E9F8-4A8D-8406-BB0877034684}"/>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8" name="Footer Placeholder 7">
            <a:extLst>
              <a:ext uri="{FF2B5EF4-FFF2-40B4-BE49-F238E27FC236}">
                <a16:creationId xmlns:a16="http://schemas.microsoft.com/office/drawing/2014/main" id="{25DECAAB-B6C6-4466-8E31-B73361DAD5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E251D0-65F7-4E60-9C42-8F62E68C437A}"/>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314069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9C00-EA21-41CC-B3CC-FE857496FE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9C610-09D4-4955-BD84-BA735769FFCD}"/>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4" name="Footer Placeholder 3">
            <a:extLst>
              <a:ext uri="{FF2B5EF4-FFF2-40B4-BE49-F238E27FC236}">
                <a16:creationId xmlns:a16="http://schemas.microsoft.com/office/drawing/2014/main" id="{AB72C75F-246C-4D16-998A-548836326F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18AE9A-ADCA-46E6-A5F5-67DDC1438B6B}"/>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424937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E371E-9541-472A-BE37-910865EA919B}"/>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3" name="Footer Placeholder 2">
            <a:extLst>
              <a:ext uri="{FF2B5EF4-FFF2-40B4-BE49-F238E27FC236}">
                <a16:creationId xmlns:a16="http://schemas.microsoft.com/office/drawing/2014/main" id="{37A04564-971C-4196-9D82-8C6737C52C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67956F-90C9-4FAC-97BA-A4DDAB600D43}"/>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270764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2BF4-76AB-4FFB-AAE6-043AA5DD1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D21B4C-09BF-4A71-94A8-AF2A3AE06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0BF5F9-C9EF-47CE-A79F-3C8F940BF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A3113-D952-43B9-A626-D89FE91FFAF3}"/>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6" name="Footer Placeholder 5">
            <a:extLst>
              <a:ext uri="{FF2B5EF4-FFF2-40B4-BE49-F238E27FC236}">
                <a16:creationId xmlns:a16="http://schemas.microsoft.com/office/drawing/2014/main" id="{5A153625-9683-4FD8-A478-4A5C341F3C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CABC6F-ABEC-41D8-A488-C276F496EAE6}"/>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202248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1072-511D-43D2-92DA-DCE2BFF28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A17ED1-6C13-4B86-88D9-085D7FEA0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9713BB-3EF5-4DC1-9702-27C1AD4C0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FBD65-FC1B-4B23-9053-D0BC4D78F5DA}"/>
              </a:ext>
            </a:extLst>
          </p:cNvPr>
          <p:cNvSpPr>
            <a:spLocks noGrp="1"/>
          </p:cNvSpPr>
          <p:nvPr>
            <p:ph type="dt" sz="half" idx="10"/>
          </p:nvPr>
        </p:nvSpPr>
        <p:spPr/>
        <p:txBody>
          <a:bodyPr/>
          <a:lstStyle/>
          <a:p>
            <a:fld id="{D4E5F754-57A5-477E-8AA2-33A2570FCE48}" type="datetimeFigureOut">
              <a:rPr lang="en-GB" smtClean="0"/>
              <a:t>31/01/2022</a:t>
            </a:fld>
            <a:endParaRPr lang="en-GB"/>
          </a:p>
        </p:txBody>
      </p:sp>
      <p:sp>
        <p:nvSpPr>
          <p:cNvPr id="6" name="Footer Placeholder 5">
            <a:extLst>
              <a:ext uri="{FF2B5EF4-FFF2-40B4-BE49-F238E27FC236}">
                <a16:creationId xmlns:a16="http://schemas.microsoft.com/office/drawing/2014/main" id="{7293C778-985E-46C9-A03C-E0FDD16EA0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E2B743-0212-47A4-BC5D-F8C7CCB0AE37}"/>
              </a:ext>
            </a:extLst>
          </p:cNvPr>
          <p:cNvSpPr>
            <a:spLocks noGrp="1"/>
          </p:cNvSpPr>
          <p:nvPr>
            <p:ph type="sldNum" sz="quarter" idx="12"/>
          </p:nvPr>
        </p:nvSpPr>
        <p:spPr/>
        <p:txBody>
          <a:bodyPr/>
          <a:lstStyle/>
          <a:p>
            <a:fld id="{7E538996-6ED7-4131-A115-28C59F3109AC}" type="slidenum">
              <a:rPr lang="en-GB" smtClean="0"/>
              <a:t>‹#›</a:t>
            </a:fld>
            <a:endParaRPr lang="en-GB"/>
          </a:p>
        </p:txBody>
      </p:sp>
    </p:spTree>
    <p:extLst>
      <p:ext uri="{BB962C8B-B14F-4D97-AF65-F5344CB8AC3E}">
        <p14:creationId xmlns:p14="http://schemas.microsoft.com/office/powerpoint/2010/main" val="185795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BFE644-4865-40BD-9DB0-2EC8B601E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3F12C8-B2AF-4BAC-92D9-77F3199277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A7D1D9-F002-4517-84CE-90165629C2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5F754-57A5-477E-8AA2-33A2570FCE48}" type="datetimeFigureOut">
              <a:rPr lang="en-GB" smtClean="0"/>
              <a:t>31/01/2022</a:t>
            </a:fld>
            <a:endParaRPr lang="en-GB"/>
          </a:p>
        </p:txBody>
      </p:sp>
      <p:sp>
        <p:nvSpPr>
          <p:cNvPr id="5" name="Footer Placeholder 4">
            <a:extLst>
              <a:ext uri="{FF2B5EF4-FFF2-40B4-BE49-F238E27FC236}">
                <a16:creationId xmlns:a16="http://schemas.microsoft.com/office/drawing/2014/main" id="{D5C9B81A-1C93-4EC4-8327-D1924614E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DDC7D9-9980-4015-81B5-35EB7344E3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8996-6ED7-4131-A115-28C59F3109AC}" type="slidenum">
              <a:rPr lang="en-GB" smtClean="0"/>
              <a:t>‹#›</a:t>
            </a:fld>
            <a:endParaRPr lang="en-GB"/>
          </a:p>
        </p:txBody>
      </p:sp>
    </p:spTree>
    <p:extLst>
      <p:ext uri="{BB962C8B-B14F-4D97-AF65-F5344CB8AC3E}">
        <p14:creationId xmlns:p14="http://schemas.microsoft.com/office/powerpoint/2010/main" val="3305138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searchleap.com/the-importance-of-marketing-strategy-for-creating-and-maintaining-goodwill-for-construction-companie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5AD47D-DE44-4341-B624-D0253B40119B}"/>
              </a:ext>
            </a:extLst>
          </p:cNvPr>
          <p:cNvSpPr>
            <a:spLocks noGrp="1"/>
          </p:cNvSpPr>
          <p:nvPr>
            <p:ph type="ctrTitle"/>
          </p:nvPr>
        </p:nvSpPr>
        <p:spPr>
          <a:xfrm>
            <a:off x="799910" y="3386845"/>
            <a:ext cx="4573475" cy="2076333"/>
          </a:xfrm>
        </p:spPr>
        <p:txBody>
          <a:bodyPr anchor="t">
            <a:normAutofit/>
          </a:bodyPr>
          <a:lstStyle/>
          <a:p>
            <a:pPr algn="l"/>
            <a:r>
              <a:rPr lang="en-US" sz="4800" dirty="0">
                <a:solidFill>
                  <a:schemeClr val="bg1"/>
                </a:solidFill>
              </a:rPr>
              <a:t>North Coast Integrated College</a:t>
            </a:r>
            <a:endParaRPr lang="en-GB" sz="4800" dirty="0">
              <a:solidFill>
                <a:schemeClr val="bg1"/>
              </a:solidFill>
            </a:endParaRPr>
          </a:p>
        </p:txBody>
      </p:sp>
      <p:sp>
        <p:nvSpPr>
          <p:cNvPr id="3" name="Subtitle 2">
            <a:extLst>
              <a:ext uri="{FF2B5EF4-FFF2-40B4-BE49-F238E27FC236}">
                <a16:creationId xmlns:a16="http://schemas.microsoft.com/office/drawing/2014/main" id="{C023EE19-CD5F-425C-AA4C-72AEB6EA59DB}"/>
              </a:ext>
            </a:extLst>
          </p:cNvPr>
          <p:cNvSpPr>
            <a:spLocks noGrp="1"/>
          </p:cNvSpPr>
          <p:nvPr>
            <p:ph type="subTitle" idx="1"/>
          </p:nvPr>
        </p:nvSpPr>
        <p:spPr>
          <a:xfrm>
            <a:off x="715470" y="808114"/>
            <a:ext cx="5754904" cy="972180"/>
          </a:xfrm>
        </p:spPr>
        <p:txBody>
          <a:bodyPr anchor="b">
            <a:normAutofit/>
          </a:bodyPr>
          <a:lstStyle/>
          <a:p>
            <a:pPr algn="l"/>
            <a:r>
              <a:rPr lang="en-US" sz="3200" dirty="0">
                <a:solidFill>
                  <a:schemeClr val="bg1"/>
                </a:solidFill>
              </a:rPr>
              <a:t>Technology &amp; Design Department</a:t>
            </a:r>
            <a:endParaRPr lang="en-GB" sz="3200" dirty="0">
              <a:solidFill>
                <a:schemeClr val="bg1"/>
              </a:solidFill>
            </a:endParaRP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C2C47F64-DCC0-42CC-A816-0560A9C33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24" y="2876570"/>
            <a:ext cx="4333875" cy="2272274"/>
          </a:xfrm>
          <a:prstGeom prst="rect">
            <a:avLst/>
          </a:prstGeom>
        </p:spPr>
      </p:pic>
    </p:spTree>
    <p:extLst>
      <p:ext uri="{BB962C8B-B14F-4D97-AF65-F5344CB8AC3E}">
        <p14:creationId xmlns:p14="http://schemas.microsoft.com/office/powerpoint/2010/main" val="248724090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71E598-AB7E-45C7-A706-C20AD172FC61}"/>
              </a:ext>
            </a:extLst>
          </p:cNvPr>
          <p:cNvSpPr>
            <a:spLocks noGrp="1"/>
          </p:cNvSpPr>
          <p:nvPr>
            <p:ph type="title"/>
          </p:nvPr>
        </p:nvSpPr>
        <p:spPr>
          <a:xfrm>
            <a:off x="804672" y="640080"/>
            <a:ext cx="3282696" cy="5257800"/>
          </a:xfrm>
        </p:spPr>
        <p:txBody>
          <a:bodyPr>
            <a:normAutofit/>
          </a:bodyPr>
          <a:lstStyle/>
          <a:p>
            <a:r>
              <a:rPr lang="en-US" u="sng">
                <a:solidFill>
                  <a:schemeClr val="bg1"/>
                </a:solidFill>
              </a:rPr>
              <a:t>GCSE Choices</a:t>
            </a:r>
            <a:endParaRPr lang="en-GB" u="sng">
              <a:solidFill>
                <a:schemeClr val="bg1"/>
              </a:solidFill>
            </a:endParaRPr>
          </a:p>
        </p:txBody>
      </p:sp>
      <p:sp>
        <p:nvSpPr>
          <p:cNvPr id="3" name="Content Placeholder 2">
            <a:extLst>
              <a:ext uri="{FF2B5EF4-FFF2-40B4-BE49-F238E27FC236}">
                <a16:creationId xmlns:a16="http://schemas.microsoft.com/office/drawing/2014/main" id="{DEBAF4FE-77AD-472F-A9A4-2103A2629927}"/>
              </a:ext>
            </a:extLst>
          </p:cNvPr>
          <p:cNvSpPr>
            <a:spLocks noGrp="1"/>
          </p:cNvSpPr>
          <p:nvPr>
            <p:ph idx="1"/>
          </p:nvPr>
        </p:nvSpPr>
        <p:spPr>
          <a:xfrm>
            <a:off x="5358384" y="640081"/>
            <a:ext cx="6024654" cy="5257800"/>
          </a:xfrm>
        </p:spPr>
        <p:txBody>
          <a:bodyPr anchor="ctr">
            <a:normAutofit/>
          </a:bodyPr>
          <a:lstStyle/>
          <a:p>
            <a:pPr marL="0" indent="0">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GSCE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Construction &amp; The Built Environment</a:t>
            </a:r>
          </a:p>
          <a:p>
            <a:pPr marL="0" indent="0">
              <a:buNone/>
            </a:pPr>
            <a:endParaRPr lang="en-GB" sz="2400" dirty="0"/>
          </a:p>
        </p:txBody>
      </p:sp>
    </p:spTree>
    <p:extLst>
      <p:ext uri="{BB962C8B-B14F-4D97-AF65-F5344CB8AC3E}">
        <p14:creationId xmlns:p14="http://schemas.microsoft.com/office/powerpoint/2010/main" val="64179869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extLst>
              <a:ext uri="{837473B0-CC2E-450A-ABE3-18F120FF3D39}">
                <a1611:picAttrSrcUrl xmlns:a1611="http://schemas.microsoft.com/office/drawing/2016/11/main" xmlns=""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902B-276B-4E9C-BB9E-EDB3CAFA2FF1}"/>
              </a:ext>
            </a:extLst>
          </p:cNvPr>
          <p:cNvSpPr>
            <a:spLocks noGrp="1"/>
          </p:cNvSpPr>
          <p:nvPr>
            <p:ph type="title"/>
          </p:nvPr>
        </p:nvSpPr>
        <p:spPr>
          <a:xfrm>
            <a:off x="1404937" y="590552"/>
            <a:ext cx="9382125" cy="1100137"/>
          </a:xfrm>
        </p:spPr>
        <p:txBody>
          <a:bodyPr>
            <a:normAutofit fontScale="90000"/>
          </a:bodyPr>
          <a:lstStyle/>
          <a:p>
            <a:r>
              <a:rPr lang="en-GB" sz="4400" b="1" dirty="0">
                <a:effectLst/>
                <a:latin typeface="Calibri" panose="020F0502020204030204" pitchFamily="34" charset="0"/>
                <a:ea typeface="Calibri" panose="020F0502020204030204" pitchFamily="34" charset="0"/>
                <a:cs typeface="Times New Roman" panose="02020603050405020304" pitchFamily="18" charset="0"/>
              </a:rPr>
              <a:t>GCSE Construction &amp; The Built Environment</a:t>
            </a:r>
            <a:r>
              <a:rPr lang="en-GB" sz="4400" dirty="0">
                <a:effectLst/>
                <a:latin typeface="Calibri" panose="020F0502020204030204" pitchFamily="34" charset="0"/>
                <a:ea typeface="Calibri" panose="020F0502020204030204" pitchFamily="34" charset="0"/>
                <a:cs typeface="Times New Roman" panose="02020603050405020304" pitchFamily="18" charset="0"/>
              </a:rPr>
              <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06B33386-2FB2-49A8-AEFF-FD6AAC918C70}"/>
              </a:ext>
            </a:extLst>
          </p:cNvPr>
          <p:cNvSpPr>
            <a:spLocks noGrp="1"/>
          </p:cNvSpPr>
          <p:nvPr>
            <p:ph idx="1"/>
          </p:nvPr>
        </p:nvSpPr>
        <p:spPr>
          <a:xfrm>
            <a:off x="838200" y="1690689"/>
            <a:ext cx="10515600" cy="3338512"/>
          </a:xfrm>
        </p:spPr>
        <p:txBody>
          <a:bodyPr>
            <a:normAutofit lnSpcReduction="10000"/>
          </a:bodyPr>
          <a:lstStyle/>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This subject is useful for those interested in a career within the Construction Industry.  This may be in a professional capacity (Architect, Quantity Surveyor, Civil Engineer etc.) or in a Crafts Occupation (Bricklayer, Plumber, Electrician etc.).</a:t>
            </a:r>
          </a:p>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The course takes into consideration the Construction Process and the wide variety of structures that comprise the Built Environment but mainly focuses on Domestic Construction (houses).</a:t>
            </a:r>
          </a:p>
          <a:p>
            <a:pPr marL="0" indent="0">
              <a:buNone/>
            </a:pPr>
            <a:endParaRPr lang="en-GB" dirty="0"/>
          </a:p>
        </p:txBody>
      </p:sp>
      <p:sp>
        <p:nvSpPr>
          <p:cNvPr id="5" name="TextBox 4">
            <a:extLst>
              <a:ext uri="{FF2B5EF4-FFF2-40B4-BE49-F238E27FC236}">
                <a16:creationId xmlns:a16="http://schemas.microsoft.com/office/drawing/2014/main" id="{8381320F-28CC-4059-8649-4A6CFB7F2F51}"/>
              </a:ext>
            </a:extLst>
          </p:cNvPr>
          <p:cNvSpPr txBox="1"/>
          <p:nvPr/>
        </p:nvSpPr>
        <p:spPr>
          <a:xfrm>
            <a:off x="838200" y="5124447"/>
            <a:ext cx="10515600" cy="532903"/>
          </a:xfrm>
          <a:prstGeom prst="rect">
            <a:avLst/>
          </a:prstGeom>
          <a:noFill/>
        </p:spPr>
        <p:txBody>
          <a:bodyPr wrap="square" rtlCol="0">
            <a:spAutoFit/>
          </a:bodyPr>
          <a:lstStyle/>
          <a:p>
            <a:pPr marL="0" indent="0">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There are 4 units within this subject:</a:t>
            </a:r>
          </a:p>
        </p:txBody>
      </p:sp>
    </p:spTree>
    <p:extLst>
      <p:ext uri="{BB962C8B-B14F-4D97-AF65-F5344CB8AC3E}">
        <p14:creationId xmlns:p14="http://schemas.microsoft.com/office/powerpoint/2010/main" val="20524660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A144-2C90-4BB9-9502-95BAD142FA32}"/>
              </a:ext>
            </a:extLst>
          </p:cNvPr>
          <p:cNvSpPr>
            <a:spLocks noGrp="1"/>
          </p:cNvSpPr>
          <p:nvPr>
            <p:ph type="title"/>
          </p:nvPr>
        </p:nvSpPr>
        <p:spPr>
          <a:xfrm>
            <a:off x="3277143" y="190809"/>
            <a:ext cx="5637714" cy="1069821"/>
          </a:xfrm>
        </p:spPr>
        <p:txBody>
          <a:bodyPr>
            <a:normAutofit/>
          </a:bodyPr>
          <a:lstStyle/>
          <a:p>
            <a:pPr algn="ctr"/>
            <a:r>
              <a:rPr lang="en-US" dirty="0"/>
              <a:t>Units 1 &amp; 2 (Exam Units)</a:t>
            </a:r>
            <a:endParaRPr lang="en-GB" dirty="0"/>
          </a:p>
        </p:txBody>
      </p:sp>
      <p:sp>
        <p:nvSpPr>
          <p:cNvPr id="3" name="Content Placeholder 2">
            <a:extLst>
              <a:ext uri="{FF2B5EF4-FFF2-40B4-BE49-F238E27FC236}">
                <a16:creationId xmlns:a16="http://schemas.microsoft.com/office/drawing/2014/main" id="{D1F612D9-67CD-4051-BD56-0AEC27E87E72}"/>
              </a:ext>
            </a:extLst>
          </p:cNvPr>
          <p:cNvSpPr>
            <a:spLocks noGrp="1"/>
          </p:cNvSpPr>
          <p:nvPr>
            <p:ph idx="1"/>
          </p:nvPr>
        </p:nvSpPr>
        <p:spPr>
          <a:xfrm>
            <a:off x="838200" y="1260630"/>
            <a:ext cx="10515600" cy="4936046"/>
          </a:xfrm>
        </p:spPr>
        <p:txBody>
          <a:bodyPr>
            <a:noAutofit/>
          </a:bodyPr>
          <a:lstStyle/>
          <a:p>
            <a:pPr marL="0" indent="0">
              <a:lnSpc>
                <a:spcPct val="107000"/>
              </a:lnSpc>
              <a:spcAft>
                <a:spcPts val="800"/>
              </a:spcAft>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1. Introduction to the Built Environment (20% of overall subject mark)</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This unit is an external written exam that focuses on the wider construction process including the Range of Structures completed, Health and Safety issues and Careers within the Industry.</a:t>
            </a:r>
          </a:p>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2. Sustainable Construction (30% of overall subject mark)</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This unit is also an external written exam.  It is much more focused on Domestic Construction and the various building components within it (Doors, Walls, Foundations etc.) as well as reading existing drawings to find information.</a:t>
            </a:r>
          </a:p>
        </p:txBody>
      </p:sp>
    </p:spTree>
    <p:extLst>
      <p:ext uri="{BB962C8B-B14F-4D97-AF65-F5344CB8AC3E}">
        <p14:creationId xmlns:p14="http://schemas.microsoft.com/office/powerpoint/2010/main" val="1771325072"/>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D8C5-AA63-4835-AB34-F9B98C5B0EEC}"/>
              </a:ext>
            </a:extLst>
          </p:cNvPr>
          <p:cNvSpPr>
            <a:spLocks noGrp="1"/>
          </p:cNvSpPr>
          <p:nvPr>
            <p:ph type="title"/>
          </p:nvPr>
        </p:nvSpPr>
        <p:spPr>
          <a:xfrm>
            <a:off x="2886167" y="246601"/>
            <a:ext cx="6419666" cy="743999"/>
          </a:xfrm>
        </p:spPr>
        <p:txBody>
          <a:bodyPr>
            <a:noAutofit/>
          </a:bodyPr>
          <a:lstStyle/>
          <a:p>
            <a:pPr algn="ctr"/>
            <a:r>
              <a:rPr lang="en-US" dirty="0"/>
              <a:t>Units 3 &amp; 4 (Practical Units)</a:t>
            </a:r>
            <a:endParaRPr lang="en-GB" dirty="0"/>
          </a:p>
        </p:txBody>
      </p:sp>
      <p:sp>
        <p:nvSpPr>
          <p:cNvPr id="3" name="Content Placeholder 2">
            <a:extLst>
              <a:ext uri="{FF2B5EF4-FFF2-40B4-BE49-F238E27FC236}">
                <a16:creationId xmlns:a16="http://schemas.microsoft.com/office/drawing/2014/main" id="{E7944C95-DA2E-4B8D-A63A-7D9078AFC1D1}"/>
              </a:ext>
            </a:extLst>
          </p:cNvPr>
          <p:cNvSpPr>
            <a:spLocks noGrp="1"/>
          </p:cNvSpPr>
          <p:nvPr>
            <p:ph idx="1"/>
          </p:nvPr>
        </p:nvSpPr>
        <p:spPr>
          <a:xfrm>
            <a:off x="838199" y="1115474"/>
            <a:ext cx="10706101" cy="2589751"/>
          </a:xfrm>
        </p:spPr>
        <p:txBody>
          <a:bodyPr>
            <a:normAutofit fontScale="85000" lnSpcReduction="20000"/>
          </a:bodyPr>
          <a:lstStyle/>
          <a:p>
            <a:pPr marL="0" indent="0">
              <a:lnSpc>
                <a:spcPct val="107000"/>
              </a:lnSpc>
              <a:spcAft>
                <a:spcPts val="800"/>
              </a:spcAft>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3. The Construction Craft Project (25% of overall subject mark)</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This is mainly a practical unit where students manufacture a wooden product (table, steps etc.) from designs provided by the Exam Board.  There is also a short evaluation section to be completed by each candidate. </a:t>
            </a:r>
          </a:p>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This is marked by the department for accuracy and quality of finish and then moderated by a visiting examiner.</a:t>
            </a:r>
          </a:p>
          <a:p>
            <a:pPr marL="0" indent="0">
              <a:lnSpc>
                <a:spcPct val="107000"/>
              </a:lnSpc>
              <a:spcAft>
                <a:spcPts val="800"/>
              </a:spcAft>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5" name="Picture 4">
            <a:extLst>
              <a:ext uri="{FF2B5EF4-FFF2-40B4-BE49-F238E27FC236}">
                <a16:creationId xmlns:a16="http://schemas.microsoft.com/office/drawing/2014/main" id="{3F480849-9041-4CD5-BB28-B6FC5BD4691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1884" r="24058" b="1252"/>
          <a:stretch/>
        </p:blipFill>
        <p:spPr>
          <a:xfrm rot="5400000">
            <a:off x="5751232" y="3896408"/>
            <a:ext cx="2933732" cy="2474844"/>
          </a:xfrm>
          <a:prstGeom prst="rect">
            <a:avLst/>
          </a:prstGeom>
          <a:ln w="38100">
            <a:solidFill>
              <a:schemeClr val="tx1"/>
            </a:solidFill>
          </a:ln>
        </p:spPr>
      </p:pic>
      <p:pic>
        <p:nvPicPr>
          <p:cNvPr id="7" name="Picture 6" descr="A wooden table on a carpet&#10;&#10;Description automatically generated with medium confidence">
            <a:extLst>
              <a:ext uri="{FF2B5EF4-FFF2-40B4-BE49-F238E27FC236}">
                <a16:creationId xmlns:a16="http://schemas.microsoft.com/office/drawing/2014/main" id="{530C6757-7959-4303-A3E0-5B697CB3BBD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4368" r="20116" b="16300"/>
          <a:stretch/>
        </p:blipFill>
        <p:spPr>
          <a:xfrm>
            <a:off x="838199" y="3669415"/>
            <a:ext cx="4225447" cy="2941984"/>
          </a:xfrm>
          <a:prstGeom prst="rect">
            <a:avLst/>
          </a:prstGeom>
          <a:ln w="38100">
            <a:solidFill>
              <a:schemeClr val="tx1"/>
            </a:solidFill>
          </a:ln>
        </p:spPr>
      </p:pic>
      <p:pic>
        <p:nvPicPr>
          <p:cNvPr id="9" name="Picture 8" descr="A picture containing furniture, table, seat&#10;&#10;Description automatically generated">
            <a:extLst>
              <a:ext uri="{FF2B5EF4-FFF2-40B4-BE49-F238E27FC236}">
                <a16:creationId xmlns:a16="http://schemas.microsoft.com/office/drawing/2014/main" id="{80782664-EC8E-4106-8BB1-7642D91C6BC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3665" t="4029" r="35824" b="15003"/>
          <a:stretch/>
        </p:blipFill>
        <p:spPr>
          <a:xfrm rot="5400000">
            <a:off x="8991559" y="4047956"/>
            <a:ext cx="2933732" cy="2171749"/>
          </a:xfrm>
          <a:prstGeom prst="rect">
            <a:avLst/>
          </a:prstGeom>
          <a:ln w="38100">
            <a:solidFill>
              <a:schemeClr val="tx1"/>
            </a:solidFill>
          </a:ln>
        </p:spPr>
      </p:pic>
    </p:spTree>
    <p:extLst>
      <p:ext uri="{BB962C8B-B14F-4D97-AF65-F5344CB8AC3E}">
        <p14:creationId xmlns:p14="http://schemas.microsoft.com/office/powerpoint/2010/main" val="2915642846"/>
      </p:ext>
    </p:extLst>
  </p:cSld>
  <p:clrMapOvr>
    <a:masterClrMapping/>
  </p:clrMapOvr>
  <mc:AlternateContent xmlns:mc="http://schemas.openxmlformats.org/markup-compatibility/2006" xmlns:p14="http://schemas.microsoft.com/office/powerpoint/2010/main">
    <mc:Choice Requires="p14">
      <p:transition spd="slow" p14:dur="2000" advClick="0" advTm="45000"/>
    </mc:Choice>
    <mc:Fallback xmlns="">
      <p:transition spd="slow" advClick="0" advTm="4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7C87DF-4F0C-479A-BC43-392EF441CE3D}"/>
              </a:ext>
            </a:extLst>
          </p:cNvPr>
          <p:cNvSpPr>
            <a:spLocks noGrp="1"/>
          </p:cNvSpPr>
          <p:nvPr>
            <p:ph type="subTitle" idx="1"/>
          </p:nvPr>
        </p:nvSpPr>
        <p:spPr>
          <a:xfrm>
            <a:off x="895351" y="639763"/>
            <a:ext cx="10506074" cy="3027362"/>
          </a:xfrm>
        </p:spPr>
        <p:txBody>
          <a:bodyPr>
            <a:normAutofit/>
          </a:bodyPr>
          <a:lstStyle/>
          <a:p>
            <a:pPr marL="0" indent="0" algn="l">
              <a:lnSpc>
                <a:spcPct val="107000"/>
              </a:lnSpc>
              <a:spcAft>
                <a:spcPts val="800"/>
              </a:spcAft>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4. Computer Aided Design in Construction (25% of overall subject mark)</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This is a practical unit where students use the AutoCAD drawing software to copy a range of drawings relating to a domestic dwelling.  These drawing are provided by the Exam Board on a two-year cycle.</a:t>
            </a:r>
          </a:p>
          <a:p>
            <a:pPr marL="0" indent="0" algn="l">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The drawings are marked by the department and then sent for external moderation by the Exam Board.</a:t>
            </a:r>
          </a:p>
          <a:p>
            <a:endParaRPr lang="en-GB" dirty="0"/>
          </a:p>
        </p:txBody>
      </p:sp>
      <p:pic>
        <p:nvPicPr>
          <p:cNvPr id="5" name="Picture 4">
            <a:extLst>
              <a:ext uri="{FF2B5EF4-FFF2-40B4-BE49-F238E27FC236}">
                <a16:creationId xmlns:a16="http://schemas.microsoft.com/office/drawing/2014/main" id="{ED08A300-9D81-4EF3-8EED-D994CD6B7187}"/>
              </a:ext>
            </a:extLst>
          </p:cNvPr>
          <p:cNvPicPr>
            <a:picLocks noChangeAspect="1"/>
          </p:cNvPicPr>
          <p:nvPr/>
        </p:nvPicPr>
        <p:blipFill rotWithShape="1">
          <a:blip r:embed="rId3"/>
          <a:srcRect l="23397" t="20725" r="27609" b="16811"/>
          <a:stretch/>
        </p:blipFill>
        <p:spPr>
          <a:xfrm>
            <a:off x="1371393" y="3667125"/>
            <a:ext cx="4221449" cy="3027362"/>
          </a:xfrm>
          <a:prstGeom prst="rect">
            <a:avLst/>
          </a:prstGeom>
          <a:ln w="38100">
            <a:solidFill>
              <a:schemeClr val="tx1"/>
            </a:solidFill>
          </a:ln>
        </p:spPr>
      </p:pic>
      <p:pic>
        <p:nvPicPr>
          <p:cNvPr id="7" name="Picture 6">
            <a:extLst>
              <a:ext uri="{FF2B5EF4-FFF2-40B4-BE49-F238E27FC236}">
                <a16:creationId xmlns:a16="http://schemas.microsoft.com/office/drawing/2014/main" id="{6E148CC1-DACD-4C58-9AA1-22CB0BED56A1}"/>
              </a:ext>
            </a:extLst>
          </p:cNvPr>
          <p:cNvPicPr>
            <a:picLocks noChangeAspect="1"/>
          </p:cNvPicPr>
          <p:nvPr/>
        </p:nvPicPr>
        <p:blipFill rotWithShape="1">
          <a:blip r:embed="rId4"/>
          <a:srcRect l="8315" t="18840" r="38370" b="13768"/>
          <a:stretch/>
        </p:blipFill>
        <p:spPr>
          <a:xfrm>
            <a:off x="6703933" y="3667125"/>
            <a:ext cx="4257837" cy="3027362"/>
          </a:xfrm>
          <a:prstGeom prst="rect">
            <a:avLst/>
          </a:prstGeom>
          <a:ln w="38100">
            <a:solidFill>
              <a:schemeClr val="tx1"/>
            </a:solidFill>
          </a:ln>
        </p:spPr>
      </p:pic>
    </p:spTree>
    <p:extLst>
      <p:ext uri="{BB962C8B-B14F-4D97-AF65-F5344CB8AC3E}">
        <p14:creationId xmlns:p14="http://schemas.microsoft.com/office/powerpoint/2010/main" val="92649103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C50FB-EA9C-4DBA-860E-0BAEB755C614}"/>
              </a:ext>
            </a:extLst>
          </p:cNvPr>
          <p:cNvSpPr>
            <a:spLocks noGrp="1"/>
          </p:cNvSpPr>
          <p:nvPr>
            <p:ph type="title"/>
          </p:nvPr>
        </p:nvSpPr>
        <p:spPr>
          <a:xfrm>
            <a:off x="1126354" y="391758"/>
            <a:ext cx="9939291" cy="1117445"/>
          </a:xfrm>
        </p:spPr>
        <p:txBody>
          <a:bodyPr>
            <a:normAutofit fontScale="90000"/>
          </a:bodyPr>
          <a:lstStyle/>
          <a:p>
            <a:r>
              <a:rPr lang="en-GB" sz="4000" b="1" dirty="0">
                <a:effectLst/>
                <a:latin typeface="Calibri" panose="020F0502020204030204" pitchFamily="34" charset="0"/>
                <a:ea typeface="Calibri" panose="020F0502020204030204" pitchFamily="34" charset="0"/>
                <a:cs typeface="Times New Roman" panose="02020603050405020304" pitchFamily="18" charset="0"/>
              </a:rPr>
              <a:t>Qualities required for success in GCSE Construction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38BF7912-77E9-4BAC-97DD-394342F5859A}"/>
              </a:ext>
            </a:extLst>
          </p:cNvPr>
          <p:cNvSpPr>
            <a:spLocks noGrp="1"/>
          </p:cNvSpPr>
          <p:nvPr>
            <p:ph idx="1"/>
          </p:nvPr>
        </p:nvSpPr>
        <p:spPr/>
        <p:txBody>
          <a:bodyPr>
            <a:normAutofit lnSpcReduction="10000"/>
          </a:bodyPr>
          <a:lstStyle/>
          <a:p>
            <a:pPr marL="0" indent="0">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In order to achieve your potential in this subject, important qualities are:</a:t>
            </a:r>
          </a:p>
          <a:p>
            <a:pPr marL="0" indent="0">
              <a:buNone/>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3200" dirty="0">
                <a:latin typeface="Calibri" panose="020F0502020204030204" pitchFamily="34" charset="0"/>
                <a:ea typeface="Calibri" panose="020F0502020204030204" pitchFamily="34" charset="0"/>
                <a:cs typeface="Times New Roman" panose="02020603050405020304" pitchFamily="18" charset="0"/>
              </a:rPr>
              <a:t>P</a:t>
            </a:r>
            <a:r>
              <a:rPr lang="en-GB" sz="3200" dirty="0">
                <a:effectLst/>
                <a:latin typeface="Calibri" panose="020F0502020204030204" pitchFamily="34" charset="0"/>
                <a:ea typeface="Calibri" panose="020F0502020204030204" pitchFamily="34" charset="0"/>
                <a:cs typeface="Times New Roman" panose="02020603050405020304" pitchFamily="18" charset="0"/>
              </a:rPr>
              <a:t>erseverance, focus on task, the ability to work on your own initiative (taking instruction then putting it into practice). </a:t>
            </a:r>
          </a:p>
          <a:p>
            <a:pPr marL="0" indent="0">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As the course is 50% coursework, a good attendance is imperative as these tasks cannot be completed outside of school.</a:t>
            </a:r>
          </a:p>
          <a:p>
            <a:pPr marL="0" indent="0">
              <a:buNone/>
            </a:pPr>
            <a:endParaRPr lang="en-US" dirty="0"/>
          </a:p>
        </p:txBody>
      </p:sp>
    </p:spTree>
    <p:extLst>
      <p:ext uri="{BB962C8B-B14F-4D97-AF65-F5344CB8AC3E}">
        <p14:creationId xmlns:p14="http://schemas.microsoft.com/office/powerpoint/2010/main" val="40368661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435</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North Coast Integrated College</vt:lpstr>
      <vt:lpstr>GCSE Choices</vt:lpstr>
      <vt:lpstr>GCSE Construction &amp; The Built Environment </vt:lpstr>
      <vt:lpstr>Units 1 &amp; 2 (Exam Units)</vt:lpstr>
      <vt:lpstr>Units 3 &amp; 4 (Practical Units)</vt:lpstr>
      <vt:lpstr>PowerPoint Presentation</vt:lpstr>
      <vt:lpstr>Qualities required for success in GCSE Construction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Coast Integrated College</dc:title>
  <dc:creator>Kevin Uprichard</dc:creator>
  <cp:lastModifiedBy>A PASSMORE</cp:lastModifiedBy>
  <cp:revision>14</cp:revision>
  <dcterms:created xsi:type="dcterms:W3CDTF">2022-01-28T09:51:49Z</dcterms:created>
  <dcterms:modified xsi:type="dcterms:W3CDTF">2022-01-31T10:26:17Z</dcterms:modified>
</cp:coreProperties>
</file>