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8" r:id="rId3"/>
    <p:sldId id="297" r:id="rId4"/>
    <p:sldId id="259" r:id="rId5"/>
    <p:sldId id="298" r:id="rId6"/>
    <p:sldId id="299" r:id="rId7"/>
    <p:sldId id="263" r:id="rId8"/>
    <p:sldId id="265" r:id="rId9"/>
    <p:sldId id="301" r:id="rId10"/>
    <p:sldId id="266" r:id="rId11"/>
    <p:sldId id="269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Barlow Light" panose="020B0604020202020204" charset="0"/>
      <p:regular r:id="rId18"/>
      <p:bold r:id="rId19"/>
      <p:italic r:id="rId20"/>
      <p:boldItalic r:id="rId21"/>
    </p:embeddedFont>
    <p:embeddedFont>
      <p:font typeface="Barlow SemiBold" panose="020B0604020202020204" charset="0"/>
      <p:regular r:id="rId22"/>
      <p:bold r:id="rId23"/>
      <p:italic r:id="rId24"/>
      <p:boldItalic r:id="rId25"/>
    </p:embeddedFont>
    <p:embeddedFont>
      <p:font typeface="Barlow" panose="020B0604020202020204" charset="0"/>
      <p:regular r:id="rId26"/>
      <p:bold r:id="rId27"/>
      <p:italic r:id="rId28"/>
      <p:boldItalic r:id="rId29"/>
    </p:embeddedFont>
    <p:embeddedFont>
      <p:font typeface="Barlow Medium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9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149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090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57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4"/>
            <a:ext cx="9018200" cy="468805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47"/>
            <a:ext cx="9144000" cy="5157522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brown989@c2ken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3"/>
          <p:cNvGrpSpPr/>
          <p:nvPr/>
        </p:nvGrpSpPr>
        <p:grpSpPr>
          <a:xfrm>
            <a:off x="8013742" y="4015142"/>
            <a:ext cx="600715" cy="600715"/>
            <a:chOff x="8762414" y="2939573"/>
            <a:chExt cx="457200" cy="457200"/>
          </a:xfrm>
        </p:grpSpPr>
        <p:sp>
          <p:nvSpPr>
            <p:cNvPr id="155" name="Google Shape;155;p13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Double Award Science option for year 10</a:t>
            </a:r>
            <a:endParaRPr dirty="0"/>
          </a:p>
        </p:txBody>
      </p:sp>
      <p:pic>
        <p:nvPicPr>
          <p:cNvPr id="7" name="Picture 2" descr="A Level Results 2019">
            <a:extLst>
              <a:ext uri="{FF2B5EF4-FFF2-40B4-BE49-F238E27FC236}">
                <a16:creationId xmlns:a16="http://schemas.microsoft.com/office/drawing/2014/main" id="{E03C2DD5-AF05-4571-AD80-61597DD5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4258" y="3502653"/>
            <a:ext cx="2129742" cy="1500543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050" name="Picture 2" descr="https://areteem.org/blog/wp-content/uploads/2015/02/science-jobs-wo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8378469" y="288374"/>
            <a:ext cx="477204" cy="47713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318" name="Google Shape;318;p2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Any Questions?</a:t>
            </a:r>
            <a:endParaRPr dirty="0"/>
          </a:p>
        </p:txBody>
      </p:sp>
      <p:sp>
        <p:nvSpPr>
          <p:cNvPr id="320" name="Google Shape;320;p2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14975" y="1701479"/>
            <a:ext cx="67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Please feel free to send an </a:t>
            </a:r>
            <a:r>
              <a:rPr lang="en-GB" sz="2400" dirty="0" smtClean="0">
                <a:solidFill>
                  <a:schemeClr val="bg1"/>
                </a:solidFill>
              </a:rPr>
              <a:t>email </a:t>
            </a:r>
            <a:r>
              <a:rPr lang="en-GB" sz="2400" dirty="0">
                <a:solidFill>
                  <a:schemeClr val="bg1"/>
                </a:solidFill>
              </a:rPr>
              <a:t>to </a:t>
            </a:r>
            <a:r>
              <a:rPr lang="en-GB" sz="2400" dirty="0" smtClean="0">
                <a:solidFill>
                  <a:schemeClr val="bg1"/>
                </a:solidFill>
              </a:rPr>
              <a:t>Mrs Brown (Head of Science) </a:t>
            </a:r>
            <a:r>
              <a:rPr lang="en-GB" sz="2400" dirty="0" smtClean="0">
                <a:solidFill>
                  <a:schemeClr val="bg1"/>
                </a:solidFill>
                <a:hlinkClick r:id="rId3"/>
              </a:rPr>
              <a:t>vbrown989@c2ken.net</a:t>
            </a:r>
            <a:endParaRPr lang="en-GB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</a:rPr>
              <a:t>with </a:t>
            </a:r>
            <a:r>
              <a:rPr lang="en-GB" sz="2400" dirty="0">
                <a:solidFill>
                  <a:schemeClr val="bg1"/>
                </a:solidFill>
              </a:rPr>
              <a:t>any questions you have about </a:t>
            </a:r>
            <a:r>
              <a:rPr lang="en-GB" sz="2400" dirty="0" smtClean="0">
                <a:solidFill>
                  <a:schemeClr val="bg1"/>
                </a:solidFill>
              </a:rPr>
              <a:t>GCSE Double Award Science or by phone at school.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>
            <a:spLocks noGrp="1"/>
          </p:cNvSpPr>
          <p:nvPr>
            <p:ph type="body" idx="1"/>
          </p:nvPr>
        </p:nvSpPr>
        <p:spPr>
          <a:xfrm>
            <a:off x="614975" y="921010"/>
            <a:ext cx="2961602" cy="32111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Why study Double Award Science at GCSE?</a:t>
            </a:r>
            <a:endParaRPr sz="4000" b="1" dirty="0">
              <a:solidFill>
                <a:schemeClr val="accent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78" name="Google Shape;178;p1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 t="1388" b="23139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162046" y="1438957"/>
            <a:ext cx="8981954" cy="33234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r>
              <a:rPr lang="en-GB" sz="1800" dirty="0" smtClean="0"/>
              <a:t>Double </a:t>
            </a:r>
            <a:r>
              <a:rPr lang="en-GB" sz="1800" dirty="0"/>
              <a:t>Award Science qualification provides a broad, coherent and practical course that develops confidence in and a positive view of science. It encourages you to appreciate the value of science in your life and in the wider world around you</a:t>
            </a:r>
            <a:r>
              <a:rPr lang="en-GB" sz="1800" dirty="0" smtClean="0"/>
              <a:t>.  </a:t>
            </a:r>
          </a:p>
          <a:p>
            <a:pPr marL="76200" lvl="0" indent="0">
              <a:buNone/>
            </a:pPr>
            <a:r>
              <a:rPr lang="en-GB" sz="1800" dirty="0" smtClean="0"/>
              <a:t>You will develop </a:t>
            </a:r>
            <a:r>
              <a:rPr lang="en-GB" sz="1800" dirty="0"/>
              <a:t>your knowledge and understanding of the material, physical and living </a:t>
            </a:r>
            <a:r>
              <a:rPr lang="en-GB" sz="1800" dirty="0" smtClean="0"/>
              <a:t>worlds, the </a:t>
            </a:r>
            <a:r>
              <a:rPr lang="en-GB" sz="1800" dirty="0"/>
              <a:t>effects of science on </a:t>
            </a:r>
            <a:r>
              <a:rPr lang="en-GB" sz="1800" dirty="0" smtClean="0"/>
              <a:t>society so that you can apply your practical and </a:t>
            </a:r>
            <a:r>
              <a:rPr lang="en-GB" sz="1800" dirty="0"/>
              <a:t>problem-solving </a:t>
            </a:r>
            <a:r>
              <a:rPr lang="en-GB" sz="1800" dirty="0" smtClean="0"/>
              <a:t>skills in the laboratory.  </a:t>
            </a:r>
          </a:p>
          <a:p>
            <a:pPr marL="76200" lvl="0" indent="0">
              <a:buNone/>
            </a:pPr>
            <a:r>
              <a:rPr lang="en-GB" sz="1800" dirty="0" smtClean="0"/>
              <a:t>Through the course you will develop </a:t>
            </a:r>
            <a:r>
              <a:rPr lang="en-GB" sz="1800" dirty="0"/>
              <a:t>your skills in communication, mathematics and the use of technology in scientific contexts</a:t>
            </a:r>
            <a:r>
              <a:rPr lang="en-GB" sz="1800" dirty="0" smtClean="0"/>
              <a:t>.</a:t>
            </a:r>
          </a:p>
          <a:p>
            <a:pPr marL="76200" lvl="0" indent="0">
              <a:buNone/>
            </a:pPr>
            <a:r>
              <a:rPr lang="en-GB" sz="1800" dirty="0" smtClean="0"/>
              <a:t>Double Award Science is suitable for people who wish to leave their options open and who may wish to study a science Post-16.  Pupils must be working at level 5 or above at Key Stage 3.</a:t>
            </a:r>
            <a:endParaRPr sz="18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50066" y="499045"/>
            <a:ext cx="4132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Course aims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614975" y="1564105"/>
            <a:ext cx="4969500" cy="17445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Course Content </a:t>
            </a:r>
            <a:endParaRPr sz="6600" dirty="0"/>
          </a:p>
        </p:txBody>
      </p:sp>
      <p:sp>
        <p:nvSpPr>
          <p:cNvPr id="7" name="Google Shape;186;p16"/>
          <p:cNvSpPr txBox="1"/>
          <p:nvPr/>
        </p:nvSpPr>
        <p:spPr>
          <a:xfrm>
            <a:off x="13107931" y="1435638"/>
            <a:ext cx="2190906" cy="304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pic>
        <p:nvPicPr>
          <p:cNvPr id="8" name="Picture 2" descr="IMG_1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74" y="733926"/>
            <a:ext cx="2562726" cy="257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06883" y="316541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avLst/>
              <a:gdLst/>
              <a:ahLst/>
              <a:cxnLst/>
              <a:rect l="l" t="t" r="r" b="b"/>
              <a:pathLst>
                <a:path w="323373" h="208597" extrusionOk="0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avLst/>
              <a:gdLst/>
              <a:ahLst/>
              <a:cxnLst/>
              <a:rect l="l" t="t" r="r" b="b"/>
              <a:pathLst>
                <a:path w="124301" h="123825" extrusionOk="0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avLst/>
              <a:gdLst/>
              <a:ahLst/>
              <a:cxnLst/>
              <a:rect l="l" t="t" r="r" b="b"/>
              <a:pathLst>
                <a:path w="123825" h="124777" extrusionOk="0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Year 11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88823" y="3847397"/>
            <a:ext cx="8558407" cy="1348654"/>
            <a:chOff x="1593000" y="2322568"/>
            <a:chExt cx="5957975" cy="705764"/>
          </a:xfrm>
        </p:grpSpPr>
        <p:sp>
          <p:nvSpPr>
            <p:cNvPr id="279" name="Google Shape;27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 smtClean="0">
                  <a:solidFill>
                    <a:schemeClr val="lt1"/>
                  </a:solidFill>
                  <a:latin typeface="Barlow Medium"/>
                  <a:ea typeface="Barlow"/>
                  <a:cs typeface="Barlow"/>
                  <a:sym typeface="Barlow Medium"/>
                </a:rPr>
                <a:t>Physics</a:t>
              </a:r>
              <a:endParaRPr sz="2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P1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52740" y="2386032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Motion, Forces, Application of forces, Density and kinetic energy, Energy, Radioactivity </a:t>
              </a:r>
              <a:endParaRPr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External examination - 11% of GCSE </a:t>
              </a: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88823" y="2612581"/>
            <a:ext cx="8566229" cy="1542729"/>
            <a:chOff x="1593000" y="2322566"/>
            <a:chExt cx="5957975" cy="727895"/>
          </a:xfrm>
        </p:grpSpPr>
        <p:sp>
          <p:nvSpPr>
            <p:cNvPr id="287" name="Google Shape;287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89" name="Google Shape;289;p24"/>
            <p:cNvSpPr/>
            <p:nvPr/>
          </p:nvSpPr>
          <p:spPr>
            <a:xfrm rot="16200000">
              <a:off x="3466978" y="1969267"/>
              <a:ext cx="727895" cy="1434494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1" y="2322575"/>
              <a:ext cx="692829" cy="642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C1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endParaRPr sz="10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88823" y="1297369"/>
            <a:ext cx="8558406" cy="1453581"/>
            <a:chOff x="1593000" y="2278557"/>
            <a:chExt cx="5957975" cy="687511"/>
          </a:xfrm>
        </p:grpSpPr>
        <p:sp>
          <p:nvSpPr>
            <p:cNvPr id="295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smtClean="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Biology </a:t>
              </a:r>
              <a:endParaRPr sz="2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B</a:t>
              </a: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1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532827" y="2278557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Cells, Photosynthesis and Plants, Food and energy, Digestion, Respiration, Nervous System, Ecological Relationships and Energy flow. </a:t>
              </a:r>
              <a:endParaRPr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External examination - 11% of GCSE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19912" y="2879951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lt1"/>
                </a:solidFill>
                <a:latin typeface="Barlow"/>
                <a:sym typeface="Barlow"/>
              </a:rPr>
              <a:t>Chemistry</a:t>
            </a:r>
            <a:endParaRPr lang="en-GB" sz="2800" dirty="0"/>
          </a:p>
        </p:txBody>
      </p:sp>
      <p:sp>
        <p:nvSpPr>
          <p:cNvPr id="36" name="Google Shape;301;p24"/>
          <p:cNvSpPr/>
          <p:nvPr/>
        </p:nvSpPr>
        <p:spPr>
          <a:xfrm>
            <a:off x="4503911" y="2613812"/>
            <a:ext cx="4177320" cy="138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20040" lvl="0" indent="-1549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n" sz="1300" dirty="0" smtClean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Atomic structure, Bonding and Structure, Symbols, Formula and Equations, Quantitative chemistry 1, Periodic table, Acids, bases and salts and Chemical analysis</a:t>
            </a:r>
          </a:p>
          <a:p>
            <a:pPr marL="320040" lvl="0" indent="-1549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n" sz="1300" dirty="0" smtClean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External examination - 11% of GCSE</a:t>
            </a:r>
          </a:p>
        </p:txBody>
      </p:sp>
    </p:spTree>
    <p:extLst>
      <p:ext uri="{BB962C8B-B14F-4D97-AF65-F5344CB8AC3E}">
        <p14:creationId xmlns:p14="http://schemas.microsoft.com/office/powerpoint/2010/main" val="4143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4"/>
          <p:cNvGrpSpPr/>
          <p:nvPr/>
        </p:nvGrpSpPr>
        <p:grpSpPr>
          <a:xfrm>
            <a:off x="8406883" y="316541"/>
            <a:ext cx="420375" cy="420813"/>
            <a:chOff x="5125608" y="2966278"/>
            <a:chExt cx="457676" cy="458152"/>
          </a:xfrm>
        </p:grpSpPr>
        <p:sp>
          <p:nvSpPr>
            <p:cNvPr id="271" name="Google Shape;271;p24"/>
            <p:cNvSpPr/>
            <p:nvPr/>
          </p:nvSpPr>
          <p:spPr>
            <a:xfrm>
              <a:off x="5192521" y="3091055"/>
              <a:ext cx="323373" cy="208597"/>
            </a:xfrm>
            <a:custGeom>
              <a:avLst/>
              <a:gdLst/>
              <a:ahLst/>
              <a:cxnLst/>
              <a:rect l="l" t="t" r="r" b="b"/>
              <a:pathLst>
                <a:path w="323373" h="208597" extrusionOk="0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458983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125608" y="2966278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 extrusionOk="0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5458983" y="3299653"/>
              <a:ext cx="124301" cy="123825"/>
            </a:xfrm>
            <a:custGeom>
              <a:avLst/>
              <a:gdLst/>
              <a:ahLst/>
              <a:cxnLst/>
              <a:rect l="l" t="t" r="r" b="b"/>
              <a:pathLst>
                <a:path w="124301" h="123825" extrusionOk="0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4"/>
            <p:cNvSpPr/>
            <p:nvPr/>
          </p:nvSpPr>
          <p:spPr>
            <a:xfrm>
              <a:off x="5125608" y="3299653"/>
              <a:ext cx="123825" cy="124777"/>
            </a:xfrm>
            <a:custGeom>
              <a:avLst/>
              <a:gdLst/>
              <a:ahLst/>
              <a:cxnLst/>
              <a:rect l="l" t="t" r="r" b="b"/>
              <a:pathLst>
                <a:path w="123825" h="124777" extrusionOk="0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510803" y="38117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Year 12</a:t>
            </a:r>
            <a:endParaRPr dirty="0"/>
          </a:p>
        </p:txBody>
      </p:sp>
      <p:sp>
        <p:nvSpPr>
          <p:cNvPr id="277" name="Google Shape;277;p2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78" name="Google Shape;278;p24"/>
          <p:cNvGrpSpPr/>
          <p:nvPr/>
        </p:nvGrpSpPr>
        <p:grpSpPr>
          <a:xfrm>
            <a:off x="388823" y="3847397"/>
            <a:ext cx="8558407" cy="1348654"/>
            <a:chOff x="1593000" y="2322568"/>
            <a:chExt cx="5957975" cy="705764"/>
          </a:xfrm>
        </p:grpSpPr>
        <p:sp>
          <p:nvSpPr>
            <p:cNvPr id="279" name="Google Shape;279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dirty="0" smtClean="0">
                  <a:solidFill>
                    <a:schemeClr val="lt1"/>
                  </a:solidFill>
                  <a:latin typeface="Barlow Medium"/>
                  <a:ea typeface="Barlow"/>
                  <a:cs typeface="Barlow"/>
                  <a:sym typeface="Barlow Medium"/>
                </a:rPr>
                <a:t>Physics</a:t>
              </a:r>
              <a:endParaRPr sz="2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P2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4452740" y="2386032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Waves, Light, Electricity, Electricity in the home, Space Physics, Magnetism</a:t>
              </a:r>
            </a:p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External examination - 14% of GCSE </a:t>
              </a:r>
            </a:p>
          </p:txBody>
        </p:sp>
      </p:grpSp>
      <p:grpSp>
        <p:nvGrpSpPr>
          <p:cNvPr id="286" name="Google Shape;286;p24"/>
          <p:cNvGrpSpPr/>
          <p:nvPr/>
        </p:nvGrpSpPr>
        <p:grpSpPr>
          <a:xfrm>
            <a:off x="388823" y="2612581"/>
            <a:ext cx="8566229" cy="1542729"/>
            <a:chOff x="1593000" y="2322566"/>
            <a:chExt cx="5957975" cy="727895"/>
          </a:xfrm>
        </p:grpSpPr>
        <p:sp>
          <p:nvSpPr>
            <p:cNvPr id="287" name="Google Shape;287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/>
            </a:p>
          </p:txBody>
        </p:sp>
        <p:sp>
          <p:nvSpPr>
            <p:cNvPr id="289" name="Google Shape;289;p24"/>
            <p:cNvSpPr/>
            <p:nvPr/>
          </p:nvSpPr>
          <p:spPr>
            <a:xfrm rot="16200000">
              <a:off x="3466978" y="1969267"/>
              <a:ext cx="727895" cy="1434494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1593001" y="2322575"/>
              <a:ext cx="692829" cy="6426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C2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4452856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endParaRPr sz="1000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4" name="Google Shape;294;p24"/>
          <p:cNvGrpSpPr/>
          <p:nvPr/>
        </p:nvGrpSpPr>
        <p:grpSpPr>
          <a:xfrm>
            <a:off x="388823" y="1297369"/>
            <a:ext cx="8558406" cy="1453581"/>
            <a:chOff x="1593000" y="2278557"/>
            <a:chExt cx="5957975" cy="687511"/>
          </a:xfrm>
        </p:grpSpPr>
        <p:sp>
          <p:nvSpPr>
            <p:cNvPr id="295" name="Google Shape;295;p24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4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dirty="0" smtClean="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Biology </a:t>
              </a:r>
              <a:endParaRPr sz="2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600" dirty="0" smtClean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B</a:t>
              </a:r>
              <a:r>
                <a:rPr lang="en" sz="2600" dirty="0">
                  <a:solidFill>
                    <a:srgbClr val="FFFFFF"/>
                  </a:solidFill>
                  <a:latin typeface="Barlow Light"/>
                  <a:ea typeface="Barlow Light"/>
                  <a:cs typeface="Barlow Light"/>
                  <a:sym typeface="Barlow Light"/>
                </a:rPr>
                <a:t>2</a:t>
              </a:r>
              <a:endParaRPr sz="2600" dirty="0">
                <a:solidFill>
                  <a:srgbClr val="FFFFFF"/>
                </a:solidFill>
                <a:latin typeface="Barlow Light"/>
                <a:ea typeface="Barlow Light"/>
                <a:cs typeface="Barlow Light"/>
                <a:sym typeface="Barlow Light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4532827" y="2278557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Osmosis, Circulatory system, Genetics, Reproduction, Variation and Health</a:t>
              </a:r>
            </a:p>
            <a:p>
              <a:pPr marL="320040" lvl="0" indent="-15494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000"/>
                <a:buFont typeface="Barlow"/>
                <a:buChar char="✔"/>
              </a:pPr>
              <a:r>
                <a:rPr lang="en" dirty="0" smtClean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External examination - 14% of GCSE 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19912" y="2879951"/>
            <a:ext cx="1776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lt1"/>
                </a:solidFill>
                <a:latin typeface="Barlow"/>
                <a:sym typeface="Barlow"/>
              </a:rPr>
              <a:t>Chemistry</a:t>
            </a:r>
            <a:endParaRPr lang="en-GB" sz="2800" dirty="0"/>
          </a:p>
        </p:txBody>
      </p:sp>
      <p:sp>
        <p:nvSpPr>
          <p:cNvPr id="36" name="Google Shape;301;p24"/>
          <p:cNvSpPr/>
          <p:nvPr/>
        </p:nvSpPr>
        <p:spPr>
          <a:xfrm>
            <a:off x="4503911" y="2613812"/>
            <a:ext cx="4177320" cy="138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20040" lvl="0" indent="-1549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n" sz="1300" dirty="0" smtClean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Reactivity, Gas chemistry, Redox, Equilibrium, Organic Chemistry, Quantitative Chemistry 2, Electrochemistry, Energy changes in chemistry</a:t>
            </a:r>
          </a:p>
          <a:p>
            <a:pPr marL="320040" lvl="0" indent="-1549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n" sz="1300" dirty="0" smtClean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rPr>
              <a:t>External examination - 14% of GCSE</a:t>
            </a:r>
          </a:p>
        </p:txBody>
      </p:sp>
    </p:spTree>
    <p:extLst>
      <p:ext uri="{BB962C8B-B14F-4D97-AF65-F5344CB8AC3E}">
        <p14:creationId xmlns:p14="http://schemas.microsoft.com/office/powerpoint/2010/main" val="33204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body" idx="1"/>
          </p:nvPr>
        </p:nvSpPr>
        <p:spPr>
          <a:xfrm>
            <a:off x="381000" y="1705175"/>
            <a:ext cx="3408400" cy="319091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Booklet A 	7.5%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Practical skills assessment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Students carry out 3 practical tasks lasting 1 hour paper in Biology, Chemistry and Physics.</a:t>
            </a:r>
            <a:endParaRPr b="1" dirty="0"/>
          </a:p>
        </p:txBody>
      </p:sp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Unit 7 Practial Skills – 25% of GCSE</a:t>
            </a:r>
            <a:endParaRPr dirty="0"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2"/>
          </p:nvPr>
        </p:nvSpPr>
        <p:spPr>
          <a:xfrm>
            <a:off x="4187377" y="1705174"/>
            <a:ext cx="4505209" cy="30572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Booklet B	17.5%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External Examination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Students answer compulsory structured questions that include short responses, extended writing and calculations in Biology, Chemistry and Physics</a:t>
            </a:r>
            <a:endParaRPr b="1" dirty="0"/>
          </a:p>
        </p:txBody>
      </p:sp>
      <p:sp>
        <p:nvSpPr>
          <p:cNvPr id="237" name="Google Shape;237;p20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8" name="Google Shape;238;p20"/>
          <p:cNvSpPr/>
          <p:nvPr/>
        </p:nvSpPr>
        <p:spPr>
          <a:xfrm>
            <a:off x="8435952" y="316647"/>
            <a:ext cx="362203" cy="420623"/>
          </a:xfrm>
          <a:custGeom>
            <a:avLst/>
            <a:gdLst/>
            <a:ahLst/>
            <a:cxnLst/>
            <a:rect l="l" t="t" r="r" b="b"/>
            <a:pathLst>
              <a:path w="393699" h="457199" extrusionOk="0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9050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59" name="Google Shape;259;p22"/>
          <p:cNvPicPr preferRelativeResize="0"/>
          <p:nvPr/>
        </p:nvPicPr>
        <p:blipFill rotWithShape="1">
          <a:blip r:embed="rId3">
            <a:alphaModFix/>
          </a:blip>
          <a:srcRect t="12264" b="12264"/>
          <a:stretch/>
        </p:blipFill>
        <p:spPr>
          <a:xfrm>
            <a:off x="4866750" y="680025"/>
            <a:ext cx="3351300" cy="37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IMG_1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4" y="0"/>
            <a:ext cx="348697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>
            <a:spLocks noGrp="1"/>
          </p:cNvSpPr>
          <p:nvPr>
            <p:ph type="ctrTitle" idx="4294967295"/>
          </p:nvPr>
        </p:nvSpPr>
        <p:spPr>
          <a:xfrm>
            <a:off x="614975" y="1583350"/>
            <a:ext cx="784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89,526,124</a:t>
            </a:r>
            <a:endParaRPr sz="9600" dirty="0"/>
          </a:p>
        </p:txBody>
      </p:sp>
      <p:sp>
        <p:nvSpPr>
          <p:cNvPr id="345" name="Google Shape;345;p27"/>
          <p:cNvSpPr txBox="1">
            <a:spLocks noGrp="1"/>
          </p:cNvSpPr>
          <p:nvPr>
            <p:ph type="subTitle" idx="4294967295"/>
          </p:nvPr>
        </p:nvSpPr>
        <p:spPr>
          <a:xfrm>
            <a:off x="614975" y="2840054"/>
            <a:ext cx="7843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Whoa! That’s a big number, aren’t you proud?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46" name="Google Shape;346;p2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074" name="Picture 2" descr="Best Jobs You Can Do With A Bachelor Of Science In Clinical Laboratory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2633" y="347242"/>
            <a:ext cx="292839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Career options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450</Words>
  <Application>Microsoft Office PowerPoint</Application>
  <PresentationFormat>On-screen Show (16:9)</PresentationFormat>
  <Paragraphs>58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Barlow Light</vt:lpstr>
      <vt:lpstr>Arial</vt:lpstr>
      <vt:lpstr>Barlow SemiBold</vt:lpstr>
      <vt:lpstr>Barlow</vt:lpstr>
      <vt:lpstr>Barlow Medium</vt:lpstr>
      <vt:lpstr>Caius template</vt:lpstr>
      <vt:lpstr>Double Award Science option for year 10</vt:lpstr>
      <vt:lpstr>PowerPoint Presentation</vt:lpstr>
      <vt:lpstr>PowerPoint Presentation</vt:lpstr>
      <vt:lpstr>Course Content </vt:lpstr>
      <vt:lpstr>Year 11</vt:lpstr>
      <vt:lpstr>Year 12</vt:lpstr>
      <vt:lpstr>Unit 7 Practial Skills – 25% of GCSE</vt:lpstr>
      <vt:lpstr>PowerPoint Presentation</vt:lpstr>
      <vt:lpstr>89,526,124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Double Award Science option for year 10</dc:title>
  <dc:creator>V Brown</dc:creator>
  <cp:lastModifiedBy>V Brown</cp:lastModifiedBy>
  <cp:revision>16</cp:revision>
  <dcterms:modified xsi:type="dcterms:W3CDTF">2022-01-27T23:45:51Z</dcterms:modified>
</cp:coreProperties>
</file>