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259" r:id="rId4"/>
    <p:sldId id="258" r:id="rId5"/>
    <p:sldId id="266" r:id="rId6"/>
    <p:sldId id="262" r:id="rId7"/>
    <p:sldId id="269" r:id="rId8"/>
    <p:sldId id="265" r:id="rId9"/>
    <p:sldId id="270"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9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83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08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79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47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72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8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088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440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73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68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95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759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50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11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98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1/27/2022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61378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hyperlink" Target="mailto:rshaw387@c2ken.net" TargetMode="External"/><Relationship Id="rId4" Type="http://schemas.openxmlformats.org/officeDocument/2006/relationships/hyperlink" Target="mailto:gmoran263@c2ken.net"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2197-4EED-4CFF-8BA3-A84D844F72C1}"/>
              </a:ext>
            </a:extLst>
          </p:cNvPr>
          <p:cNvSpPr>
            <a:spLocks noGrp="1"/>
          </p:cNvSpPr>
          <p:nvPr>
            <p:ph type="ctrTitle"/>
          </p:nvPr>
        </p:nvSpPr>
        <p:spPr>
          <a:xfrm>
            <a:off x="6604837" y="1756147"/>
            <a:ext cx="5076230" cy="2601011"/>
          </a:xfrm>
        </p:spPr>
        <p:txBody>
          <a:bodyPr>
            <a:normAutofit fontScale="90000"/>
          </a:bodyPr>
          <a:lstStyle/>
          <a:p>
            <a:r>
              <a:rPr lang="en-GB"/>
              <a:t>BUSINESS STUDIES OPTION FOR YEAR 10S </a:t>
            </a:r>
          </a:p>
        </p:txBody>
      </p:sp>
      <p:sp>
        <p:nvSpPr>
          <p:cNvPr id="3" name="Subtitle 2">
            <a:extLst>
              <a:ext uri="{FF2B5EF4-FFF2-40B4-BE49-F238E27FC236}">
                <a16:creationId xmlns:a16="http://schemas.microsoft.com/office/drawing/2014/main" id="{6375D2FD-230C-46BE-A189-B1D2CEE57243}"/>
              </a:ext>
            </a:extLst>
          </p:cNvPr>
          <p:cNvSpPr>
            <a:spLocks noGrp="1"/>
          </p:cNvSpPr>
          <p:nvPr>
            <p:ph type="subTitle" idx="1"/>
          </p:nvPr>
        </p:nvSpPr>
        <p:spPr>
          <a:xfrm>
            <a:off x="6604837" y="4357159"/>
            <a:ext cx="5076230" cy="914403"/>
          </a:xfrm>
        </p:spPr>
        <p:txBody>
          <a:bodyPr>
            <a:normAutofit/>
          </a:bodyPr>
          <a:lstStyle/>
          <a:p>
            <a:r>
              <a:rPr lang="en-GB" dirty="0"/>
              <a:t>BUSINESS DEPARTMENT January </a:t>
            </a:r>
            <a:r>
              <a:rPr lang="en-GB" dirty="0" smtClean="0"/>
              <a:t>2022</a:t>
            </a:r>
            <a:endParaRPr lang="en-GB" dirty="0"/>
          </a:p>
        </p:txBody>
      </p:sp>
      <p:pic>
        <p:nvPicPr>
          <p:cNvPr id="4" name="Picture 2" descr="Writing for Business Studies | Writing - 书写不同类型的文章 | British Council">
            <a:extLst>
              <a:ext uri="{FF2B5EF4-FFF2-40B4-BE49-F238E27FC236}">
                <a16:creationId xmlns:a16="http://schemas.microsoft.com/office/drawing/2014/main" id="{52201D44-B838-481A-B88E-D64C0631F8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7634" y="639098"/>
            <a:ext cx="4786531"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A Level Results 2019">
            <a:extLst>
              <a:ext uri="{FF2B5EF4-FFF2-40B4-BE49-F238E27FC236}">
                <a16:creationId xmlns:a16="http://schemas.microsoft.com/office/drawing/2014/main" id="{E03C2DD5-AF05-4571-AD80-61597DD559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3839" y="3868401"/>
            <a:ext cx="5454122" cy="199984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
        <p:nvSpPr>
          <p:cNvPr id="8" name="TextBox 7"/>
          <p:cNvSpPr txBox="1"/>
          <p:nvPr/>
        </p:nvSpPr>
        <p:spPr>
          <a:xfrm>
            <a:off x="6504331" y="4640388"/>
            <a:ext cx="5277241" cy="1569660"/>
          </a:xfrm>
          <a:prstGeom prst="rect">
            <a:avLst/>
          </a:prstGeom>
          <a:noFill/>
        </p:spPr>
        <p:txBody>
          <a:bodyPr wrap="square" rtlCol="0">
            <a:spAutoFit/>
          </a:bodyPr>
          <a:lstStyle/>
          <a:p>
            <a:r>
              <a:rPr lang="en-GB" sz="3200" dirty="0" smtClean="0">
                <a:solidFill>
                  <a:schemeClr val="bg1"/>
                </a:solidFill>
              </a:rPr>
              <a:t>Press F5 for automatic presentation and audio commentary</a:t>
            </a:r>
            <a:endParaRPr lang="en-GB" sz="3200" dirty="0">
              <a:solidFill>
                <a:schemeClr val="bg1"/>
              </a:solidFill>
            </a:endParaRPr>
          </a:p>
        </p:txBody>
      </p:sp>
    </p:spTree>
    <p:extLst>
      <p:ext uri="{BB962C8B-B14F-4D97-AF65-F5344CB8AC3E}">
        <p14:creationId xmlns:p14="http://schemas.microsoft.com/office/powerpoint/2010/main" val="3811761693"/>
      </p:ext>
    </p:extLst>
  </p:cSld>
  <p:clrMapOvr>
    <a:masterClrMapping/>
  </p:clrMapOvr>
  <mc:AlternateContent xmlns:mc="http://schemas.openxmlformats.org/markup-compatibility/2006" xmlns:p14="http://schemas.microsoft.com/office/powerpoint/2010/main">
    <mc:Choice Requires="p14">
      <p:transition spd="slow" p14:dur="2000" advTm="10662"/>
    </mc:Choice>
    <mc:Fallback xmlns="">
      <p:transition spd="slow" advTm="10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07F-1D1F-41BA-BE2F-05F13A738D91}"/>
              </a:ext>
            </a:extLst>
          </p:cNvPr>
          <p:cNvSpPr>
            <a:spLocks noGrp="1"/>
          </p:cNvSpPr>
          <p:nvPr>
            <p:ph type="title"/>
          </p:nvPr>
        </p:nvSpPr>
        <p:spPr/>
        <p:txBody>
          <a:bodyPr/>
          <a:lstStyle/>
          <a:p>
            <a:r>
              <a:rPr lang="en-GB" dirty="0"/>
              <a:t>Any further questions?</a:t>
            </a:r>
          </a:p>
        </p:txBody>
      </p:sp>
      <p:sp>
        <p:nvSpPr>
          <p:cNvPr id="3" name="Content Placeholder 2">
            <a:extLst>
              <a:ext uri="{FF2B5EF4-FFF2-40B4-BE49-F238E27FC236}">
                <a16:creationId xmlns:a16="http://schemas.microsoft.com/office/drawing/2014/main" id="{4BCC6492-551C-44C5-B183-E78720C47E50}"/>
              </a:ext>
            </a:extLst>
          </p:cNvPr>
          <p:cNvSpPr>
            <a:spLocks noGrp="1"/>
          </p:cNvSpPr>
          <p:nvPr>
            <p:ph idx="1"/>
          </p:nvPr>
        </p:nvSpPr>
        <p:spPr>
          <a:xfrm>
            <a:off x="788600" y="2695779"/>
            <a:ext cx="10614800" cy="3416300"/>
          </a:xfrm>
        </p:spPr>
        <p:txBody>
          <a:bodyPr>
            <a:normAutofit lnSpcReduction="10000"/>
          </a:bodyPr>
          <a:lstStyle/>
          <a:p>
            <a:pPr marL="0" indent="0">
              <a:buNone/>
            </a:pPr>
            <a:r>
              <a:rPr lang="en-GB" sz="3200" dirty="0"/>
              <a:t>Please feel free to send an email </a:t>
            </a:r>
            <a:r>
              <a:rPr lang="en-GB" sz="3200"/>
              <a:t>message </a:t>
            </a:r>
            <a:r>
              <a:rPr lang="en-GB" sz="3200" smtClean="0"/>
              <a:t>to </a:t>
            </a:r>
            <a:r>
              <a:rPr lang="en-GB" sz="3200" dirty="0" smtClean="0"/>
              <a:t>Mr </a:t>
            </a:r>
            <a:r>
              <a:rPr lang="en-GB" sz="3200" dirty="0"/>
              <a:t>Moran </a:t>
            </a:r>
            <a:r>
              <a:rPr lang="en-GB" sz="3200" dirty="0" smtClean="0">
                <a:solidFill>
                  <a:schemeClr val="tx2">
                    <a:lumMod val="75000"/>
                  </a:schemeClr>
                </a:solidFill>
                <a:hlinkClick r:id="rId4"/>
              </a:rPr>
              <a:t>gmoran263@c2ken.net</a:t>
            </a:r>
            <a:r>
              <a:rPr lang="en-GB" sz="3200" dirty="0" smtClean="0">
                <a:solidFill>
                  <a:schemeClr val="tx2">
                    <a:lumMod val="75000"/>
                  </a:schemeClr>
                </a:solidFill>
              </a:rPr>
              <a:t> or Mrs Shaw </a:t>
            </a:r>
            <a:r>
              <a:rPr lang="en-GB" sz="3200" dirty="0" smtClean="0">
                <a:solidFill>
                  <a:schemeClr val="tx2">
                    <a:lumMod val="75000"/>
                  </a:schemeClr>
                </a:solidFill>
                <a:hlinkClick r:id="rId5"/>
              </a:rPr>
              <a:t>rshaw387@c2ken.net</a:t>
            </a:r>
            <a:r>
              <a:rPr lang="en-GB" sz="3200" dirty="0" smtClean="0">
                <a:solidFill>
                  <a:schemeClr val="tx2">
                    <a:lumMod val="75000"/>
                  </a:schemeClr>
                </a:solidFill>
              </a:rPr>
              <a:t>  </a:t>
            </a:r>
            <a:r>
              <a:rPr lang="en-GB" sz="3200" dirty="0"/>
              <a:t>with any questions you have about your options and the Business and Communication Systems </a:t>
            </a:r>
            <a:r>
              <a:rPr lang="en-GB" sz="3200" dirty="0" smtClean="0"/>
              <a:t>course</a:t>
            </a:r>
          </a:p>
          <a:p>
            <a:pPr marL="0" indent="0">
              <a:buNone/>
            </a:pPr>
            <a:r>
              <a:rPr lang="en-GB" sz="3200" dirty="0"/>
              <a:t>Or feel free to call in to talk to these teachers who will be delighted to hear from you</a:t>
            </a:r>
          </a:p>
          <a:p>
            <a:pPr marL="0" indent="0">
              <a:buNone/>
            </a:pPr>
            <a:endParaRPr lang="en-GB" sz="3200" dirty="0"/>
          </a:p>
          <a:p>
            <a:pPr marL="0" indent="0">
              <a:buNone/>
            </a:pPr>
            <a:endParaRPr lang="en-GB" sz="32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89488539"/>
      </p:ext>
    </p:extLst>
  </p:cSld>
  <p:clrMapOvr>
    <a:masterClrMapping/>
  </p:clrMapOvr>
  <mc:AlternateContent xmlns:mc="http://schemas.openxmlformats.org/markup-compatibility/2006" xmlns:p14="http://schemas.microsoft.com/office/powerpoint/2010/main">
    <mc:Choice Requires="p14">
      <p:transition spd="slow" p14:dur="2000" advTm="10803"/>
    </mc:Choice>
    <mc:Fallback xmlns="">
      <p:transition spd="slow" advTm="10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B905E6A-3409-4A2A-8B29-61449EE669F6}"/>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COURSE AIM </a:t>
            </a:r>
          </a:p>
        </p:txBody>
      </p:sp>
      <p:sp>
        <p:nvSpPr>
          <p:cNvPr id="3" name="Content Placeholder 2">
            <a:extLst>
              <a:ext uri="{FF2B5EF4-FFF2-40B4-BE49-F238E27FC236}">
                <a16:creationId xmlns:a16="http://schemas.microsoft.com/office/drawing/2014/main" id="{F6D6651E-B650-487A-A0E7-53107CBC8F96}"/>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GB" sz="1900"/>
              <a:t>Business covers a broad range of fields, including retail, human resources, finance, law, sales, marketing and administration. Students have the opportunity to study the importance of Business and Communication Systems which contribute to the success of a business. In particular students will consider how ICT systems affect the way people work and how they potentially improve communication both internally and externally. Students will:</a:t>
            </a:r>
          </a:p>
          <a:p>
            <a:pPr>
              <a:lnSpc>
                <a:spcPct val="90000"/>
              </a:lnSpc>
            </a:pPr>
            <a:r>
              <a:rPr lang="en-GB" sz="1900"/>
              <a:t>Be introduced to the various aspects of the world of business. </a:t>
            </a:r>
          </a:p>
          <a:p>
            <a:pPr>
              <a:lnSpc>
                <a:spcPct val="90000"/>
              </a:lnSpc>
            </a:pPr>
            <a:r>
              <a:rPr lang="en-GB" sz="1900"/>
              <a:t>Acquire useful practical skills in a wide range of areas. </a:t>
            </a:r>
          </a:p>
          <a:p>
            <a:pPr>
              <a:lnSpc>
                <a:spcPct val="90000"/>
              </a:lnSpc>
            </a:pPr>
            <a:r>
              <a:rPr lang="en-GB" sz="1900"/>
              <a:t> Acquire the knowledge and skills to become financially independent. </a:t>
            </a:r>
          </a:p>
          <a:p>
            <a:pPr>
              <a:lnSpc>
                <a:spcPct val="90000"/>
              </a:lnSpc>
            </a:pPr>
            <a:r>
              <a:rPr lang="en-GB" sz="1900"/>
              <a:t> Develop skills which lead to a number of career paths e.g. finance, business, IT, teaching and many, many more! </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0162580"/>
      </p:ext>
    </p:extLst>
  </p:cSld>
  <p:clrMapOvr>
    <a:masterClrMapping/>
  </p:clrMapOvr>
  <mc:AlternateContent xmlns:mc="http://schemas.openxmlformats.org/markup-compatibility/2006" xmlns:p14="http://schemas.microsoft.com/office/powerpoint/2010/main">
    <mc:Choice Requires="p14">
      <p:transition spd="slow" p14:dur="2000" advTm="10488"/>
    </mc:Choice>
    <mc:Fallback xmlns="">
      <p:transition spd="slow" advTm="10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14C310-850D-4491-AA52-C75BEA68B6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C3799-3F52-48CE-85CC-83AED368EB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FC2939-BF10-4CBC-904B-74A17D4B9C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266B6D5D-11B6-40A6-9CEF-F0B0D104C5C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C24DF625-B85C-4D7A-9E4F-268A72061614}"/>
              </a:ext>
            </a:extLst>
          </p:cNvPr>
          <p:cNvSpPr>
            <a:spLocks noGrp="1"/>
          </p:cNvSpPr>
          <p:nvPr>
            <p:ph type="title"/>
          </p:nvPr>
        </p:nvSpPr>
        <p:spPr>
          <a:xfrm>
            <a:off x="836247" y="1085549"/>
            <a:ext cx="3430947" cy="4686903"/>
          </a:xfrm>
        </p:spPr>
        <p:txBody>
          <a:bodyPr anchor="ctr">
            <a:normAutofit/>
          </a:bodyPr>
          <a:lstStyle/>
          <a:p>
            <a:pPr algn="r"/>
            <a:r>
              <a:rPr lang="en-GB" dirty="0">
                <a:solidFill>
                  <a:schemeClr val="tx1"/>
                </a:solidFill>
              </a:rPr>
              <a:t>Who should study Business Studies?</a:t>
            </a:r>
          </a:p>
        </p:txBody>
      </p:sp>
      <p:cxnSp>
        <p:nvCxnSpPr>
          <p:cNvPr id="15" name="Straight Connector 14">
            <a:extLst>
              <a:ext uri="{FF2B5EF4-FFF2-40B4-BE49-F238E27FC236}">
                <a16:creationId xmlns:a16="http://schemas.microsoft.com/office/drawing/2014/main" id="{789E20C7-BB50-4317-93C7-90C8ED80B2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CE817E3-B1D4-4066-8A7A-C17EC0BF8245}"/>
              </a:ext>
            </a:extLst>
          </p:cNvPr>
          <p:cNvSpPr>
            <a:spLocks noGrp="1"/>
          </p:cNvSpPr>
          <p:nvPr>
            <p:ph idx="1"/>
          </p:nvPr>
        </p:nvSpPr>
        <p:spPr>
          <a:xfrm>
            <a:off x="5041399" y="1085549"/>
            <a:ext cx="5579707" cy="4400851"/>
          </a:xfrm>
        </p:spPr>
        <p:txBody>
          <a:bodyPr anchor="ctr">
            <a:noAutofit/>
          </a:bodyPr>
          <a:lstStyle/>
          <a:p>
            <a:pPr marL="0" indent="0">
              <a:lnSpc>
                <a:spcPct val="90000"/>
              </a:lnSpc>
              <a:buNone/>
            </a:pPr>
            <a:r>
              <a:rPr lang="en-GB" dirty="0">
                <a:solidFill>
                  <a:srgbClr val="FFC000"/>
                </a:solidFill>
              </a:rPr>
              <a:t>Can anyone do business studies?</a:t>
            </a:r>
          </a:p>
          <a:p>
            <a:pPr marL="0" indent="0">
              <a:lnSpc>
                <a:spcPct val="90000"/>
              </a:lnSpc>
              <a:buNone/>
            </a:pPr>
            <a:r>
              <a:rPr lang="en-GB" dirty="0">
                <a:solidFill>
                  <a:schemeClr val="tx1"/>
                </a:solidFill>
              </a:rPr>
              <a:t>No prior attainment is required to study this course. You should be a person who is interested in the business world and keen to learn how top entrepreneurs have succeeded in their chosen fields. Those of you interested in ICT will have a big advantage in Business Studies as a unit in the course will test your skills in Word, Power Point, Excel and Access</a:t>
            </a:r>
          </a:p>
          <a:p>
            <a:pPr marL="0" indent="0">
              <a:lnSpc>
                <a:spcPct val="90000"/>
              </a:lnSpc>
              <a:buNone/>
            </a:pPr>
            <a:r>
              <a:rPr lang="en-GB" dirty="0">
                <a:solidFill>
                  <a:srgbClr val="FFC000"/>
                </a:solidFill>
              </a:rPr>
              <a:t>Progression Opportunities </a:t>
            </a:r>
          </a:p>
          <a:p>
            <a:pPr marL="0" indent="0">
              <a:lnSpc>
                <a:spcPct val="90000"/>
              </a:lnSpc>
              <a:buNone/>
            </a:pPr>
            <a:r>
              <a:rPr lang="en-GB" dirty="0">
                <a:solidFill>
                  <a:schemeClr val="tx1"/>
                </a:solidFill>
              </a:rPr>
              <a:t>Becoming knowledgeable about how businesses operate helps increase your competitiveness in the job market and to understand how the businesses and governments drive our world economies. Business Studies is highly desirable for many careers whether they are directly business related or will be useful to complement another career path. Students can further their study at year 13 by completing: </a:t>
            </a:r>
            <a:r>
              <a:rPr lang="en-GB" dirty="0" smtClean="0">
                <a:solidFill>
                  <a:srgbClr val="FFFF00"/>
                </a:solidFill>
              </a:rPr>
              <a:t>OCR Cambridge Technical Business Extended Course </a:t>
            </a:r>
            <a:endParaRPr lang="en-GB" dirty="0">
              <a:solidFill>
                <a:srgbClr val="FFFF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12933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352"/>
    </mc:Choice>
    <mc:Fallback xmlns="">
      <p:transition spd="slow" advTm="16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392B-809B-49CC-86A5-2F0735305D91}"/>
              </a:ext>
            </a:extLst>
          </p:cNvPr>
          <p:cNvSpPr>
            <a:spLocks noGrp="1"/>
          </p:cNvSpPr>
          <p:nvPr>
            <p:ph type="title"/>
          </p:nvPr>
        </p:nvSpPr>
        <p:spPr>
          <a:xfrm>
            <a:off x="702579" y="642379"/>
            <a:ext cx="10131425" cy="1456267"/>
          </a:xfrm>
        </p:spPr>
        <p:txBody>
          <a:bodyPr/>
          <a:lstStyle/>
          <a:p>
            <a:r>
              <a:rPr lang="en-GB" dirty="0"/>
              <a:t> CCEA GCSE Business and Communication Systems </a:t>
            </a:r>
            <a:br>
              <a:rPr lang="en-GB" dirty="0"/>
            </a:br>
            <a:endParaRPr lang="en-GB" dirty="0"/>
          </a:p>
        </p:txBody>
      </p:sp>
      <p:sp>
        <p:nvSpPr>
          <p:cNvPr id="3" name="Content Placeholder 2">
            <a:extLst>
              <a:ext uri="{FF2B5EF4-FFF2-40B4-BE49-F238E27FC236}">
                <a16:creationId xmlns:a16="http://schemas.microsoft.com/office/drawing/2014/main" id="{20C08E37-D20C-429B-AAC7-3CEAA4ACFFC3}"/>
              </a:ext>
            </a:extLst>
          </p:cNvPr>
          <p:cNvSpPr>
            <a:spLocks noGrp="1"/>
          </p:cNvSpPr>
          <p:nvPr>
            <p:ph idx="1"/>
          </p:nvPr>
        </p:nvSpPr>
        <p:spPr>
          <a:xfrm>
            <a:off x="601911" y="2575419"/>
            <a:ext cx="10131425" cy="4219664"/>
          </a:xfrm>
        </p:spPr>
        <p:txBody>
          <a:bodyPr>
            <a:normAutofit/>
          </a:bodyPr>
          <a:lstStyle/>
          <a:p>
            <a:pPr marL="0" indent="0">
              <a:buNone/>
            </a:pPr>
            <a:r>
              <a:rPr lang="en-GB" sz="3200" dirty="0">
                <a:solidFill>
                  <a:schemeClr val="tx2">
                    <a:lumMod val="60000"/>
                    <a:lumOff val="40000"/>
                  </a:schemeClr>
                </a:solidFill>
              </a:rPr>
              <a:t>What you will be studying:</a:t>
            </a:r>
          </a:p>
          <a:p>
            <a:r>
              <a:rPr lang="en-GB" b="1" dirty="0"/>
              <a:t>Unit 1: Software Applications for Business (Year 11: 40% of overall GCSE)</a:t>
            </a:r>
            <a:endParaRPr lang="en-GB" dirty="0"/>
          </a:p>
          <a:p>
            <a:r>
              <a:rPr lang="en-GB" b="1" dirty="0"/>
              <a:t>Unit 2: The Business Environment (Year 12: 35% of overall GCSE)</a:t>
            </a:r>
            <a:endParaRPr lang="en-GB" dirty="0"/>
          </a:p>
          <a:p>
            <a:r>
              <a:rPr lang="en-GB" b="1" dirty="0"/>
              <a:t>Unit 3: Developing Digital Solutions (Year 12: 25% of overall GCSE)</a:t>
            </a:r>
          </a:p>
          <a:p>
            <a:pPr marL="0" indent="0">
              <a:buNone/>
            </a:pPr>
            <a:endParaRPr lang="en-GB" b="1" dirty="0"/>
          </a:p>
          <a:p>
            <a:pPr marL="0" indent="0">
              <a:buNone/>
            </a:pPr>
            <a:r>
              <a:rPr lang="en-GB" sz="3200" dirty="0">
                <a:solidFill>
                  <a:schemeClr val="tx2">
                    <a:lumMod val="60000"/>
                    <a:lumOff val="40000"/>
                  </a:schemeClr>
                </a:solidFill>
              </a:rPr>
              <a:t>Mode of Assessment:</a:t>
            </a:r>
          </a:p>
          <a:p>
            <a:pPr marL="0" indent="0">
              <a:buNone/>
            </a:pPr>
            <a:r>
              <a:rPr lang="en-GB" b="1" dirty="0"/>
              <a:t>1. Computer based exam (40%)</a:t>
            </a:r>
          </a:p>
          <a:p>
            <a:pPr marL="0" indent="0">
              <a:buNone/>
            </a:pPr>
            <a:r>
              <a:rPr lang="en-GB" b="1" dirty="0"/>
              <a:t>2. Written Exam (35%)</a:t>
            </a:r>
          </a:p>
          <a:p>
            <a:pPr marL="0" indent="0">
              <a:buNone/>
            </a:pPr>
            <a:r>
              <a:rPr lang="en-GB" b="1" dirty="0"/>
              <a:t>3. Controlled Assessment (25%)</a:t>
            </a:r>
            <a:endParaRPr lang="en-GB" dirty="0"/>
          </a:p>
          <a:p>
            <a:endParaRPr lang="en-GB" dirty="0"/>
          </a:p>
          <a:p>
            <a:pPr marL="0" indent="0">
              <a:buNone/>
            </a:pPr>
            <a:endParaRPr lang="en-GB" sz="3200" dirty="0"/>
          </a:p>
          <a:p>
            <a:endParaRPr lang="en-GB" sz="3200" dirty="0"/>
          </a:p>
          <a:p>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84049925"/>
      </p:ext>
    </p:extLst>
  </p:cSld>
  <p:clrMapOvr>
    <a:masterClrMapping/>
  </p:clrMapOvr>
  <mc:AlternateContent xmlns:mc="http://schemas.openxmlformats.org/markup-compatibility/2006" xmlns:p14="http://schemas.microsoft.com/office/powerpoint/2010/main">
    <mc:Choice Requires="p14">
      <p:transition spd="slow" p14:dur="2000" advTm="6137"/>
    </mc:Choice>
    <mc:Fallback xmlns="">
      <p:transition spd="slow" advTm="6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5637402" y="751627"/>
            <a:ext cx="5943555" cy="1270120"/>
          </a:xfrm>
        </p:spPr>
        <p:txBody>
          <a:bodyPr>
            <a:normAutofit fontScale="90000"/>
          </a:bodyPr>
          <a:lstStyle/>
          <a:p>
            <a:pPr>
              <a:lnSpc>
                <a:spcPct val="90000"/>
              </a:lnSpc>
            </a:pPr>
            <a:r>
              <a:rPr lang="en-GB" sz="2300" dirty="0"/>
              <a:t>COURSE CONTENT - YEAR 11</a:t>
            </a:r>
            <a:r>
              <a:rPr lang="en-GB" sz="2300" dirty="0">
                <a:highlight>
                  <a:srgbClr val="FFFF00"/>
                </a:highlight>
              </a:rPr>
              <a:t/>
            </a:r>
            <a:br>
              <a:rPr lang="en-GB" sz="2300" dirty="0">
                <a:highlight>
                  <a:srgbClr val="FFFF00"/>
                </a:highlight>
              </a:rPr>
            </a:br>
            <a:r>
              <a:rPr lang="en-GB" sz="2300" dirty="0"/>
              <a:t>Unit 1: Software Applications for Business – </a:t>
            </a:r>
            <a:br>
              <a:rPr lang="en-GB" sz="2300" dirty="0"/>
            </a:br>
            <a:r>
              <a:rPr lang="en-GB" sz="2300" dirty="0"/>
              <a:t>2 Hour computer-based Exam</a:t>
            </a:r>
            <a:br>
              <a:rPr lang="en-GB" sz="2300" dirty="0"/>
            </a:br>
            <a:endParaRPr lang="en-GB" sz="23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8159421" y="2407640"/>
            <a:ext cx="3706762" cy="4169330"/>
          </a:xfrm>
        </p:spPr>
        <p:txBody>
          <a:bodyPr>
            <a:normAutofit fontScale="70000" lnSpcReduction="20000"/>
          </a:bodyPr>
          <a:lstStyle/>
          <a:p>
            <a:pPr marL="0" indent="0">
              <a:buNone/>
            </a:pPr>
            <a:r>
              <a:rPr lang="en-GB" sz="4600" dirty="0">
                <a:solidFill>
                  <a:schemeClr val="tx2">
                    <a:lumMod val="60000"/>
                    <a:lumOff val="40000"/>
                  </a:schemeClr>
                </a:solidFill>
              </a:rPr>
              <a:t>Unit 1 Topics</a:t>
            </a:r>
          </a:p>
          <a:p>
            <a:r>
              <a:rPr lang="en-GB" sz="2200" dirty="0"/>
              <a:t>File Management</a:t>
            </a:r>
          </a:p>
          <a:p>
            <a:r>
              <a:rPr lang="en-GB" sz="2200" dirty="0"/>
              <a:t>Common Software Application tasks</a:t>
            </a:r>
          </a:p>
          <a:p>
            <a:r>
              <a:rPr lang="en-GB" sz="2200" dirty="0"/>
              <a:t>Word Processing Software</a:t>
            </a:r>
          </a:p>
          <a:p>
            <a:r>
              <a:rPr lang="en-GB" sz="2200" dirty="0"/>
              <a:t>Spreadsheet Software</a:t>
            </a:r>
          </a:p>
          <a:p>
            <a:r>
              <a:rPr lang="en-GB" sz="2200" dirty="0"/>
              <a:t>Database Software</a:t>
            </a:r>
          </a:p>
          <a:p>
            <a:r>
              <a:rPr lang="en-GB" sz="2200" dirty="0"/>
              <a:t>Presentation Software (PowerPoint)</a:t>
            </a:r>
          </a:p>
          <a:p>
            <a:r>
              <a:rPr lang="en-GB" sz="2200" dirty="0"/>
              <a:t>Web Authoring Software (Web Design)</a:t>
            </a:r>
          </a:p>
          <a:p>
            <a:r>
              <a:rPr lang="en-GB" sz="2200" dirty="0"/>
              <a:t>Web Browsing Software</a:t>
            </a:r>
          </a:p>
          <a:p>
            <a:r>
              <a:rPr lang="en-GB" sz="2200" dirty="0"/>
              <a:t>Internet Searching </a:t>
            </a:r>
          </a:p>
          <a:p>
            <a:r>
              <a:rPr lang="en-GB" sz="2200" dirty="0"/>
              <a:t>Email Software</a:t>
            </a:r>
          </a:p>
          <a:p>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8A4418B0-DB7A-43A3-BCC3-49D7EDDE6A3F}"/>
              </a:ext>
            </a:extLst>
          </p:cNvPr>
          <p:cNvPicPr>
            <a:picLocks noChangeAspect="1"/>
          </p:cNvPicPr>
          <p:nvPr/>
        </p:nvPicPr>
        <p:blipFill>
          <a:blip r:embed="rId5"/>
          <a:stretch>
            <a:fillRect/>
          </a:stretch>
        </p:blipFill>
        <p:spPr>
          <a:xfrm>
            <a:off x="598914" y="2137790"/>
            <a:ext cx="6716382" cy="4709029"/>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88846048"/>
      </p:ext>
    </p:extLst>
  </p:cSld>
  <p:clrMapOvr>
    <a:masterClrMapping/>
  </p:clrMapOvr>
  <mc:AlternateContent xmlns:mc="http://schemas.openxmlformats.org/markup-compatibility/2006" xmlns:p14="http://schemas.microsoft.com/office/powerpoint/2010/main">
    <mc:Choice Requires="p14">
      <p:transition spd="slow" p14:dur="2000" advTm="7967"/>
    </mc:Choice>
    <mc:Fallback xmlns="">
      <p:transition spd="slow" advTm="7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814043" y="472152"/>
            <a:ext cx="3979205" cy="1453363"/>
          </a:xfrm>
        </p:spPr>
        <p:txBody>
          <a:bodyPr>
            <a:normAutofit/>
          </a:bodyPr>
          <a:lstStyle/>
          <a:p>
            <a:pPr>
              <a:lnSpc>
                <a:spcPct val="90000"/>
              </a:lnSpc>
            </a:pPr>
            <a:r>
              <a:rPr lang="en-GB" sz="2300" dirty="0"/>
              <a:t>COURSE CONTENT - YEAR 12</a:t>
            </a:r>
            <a:r>
              <a:rPr lang="en-GB" sz="2300" dirty="0">
                <a:highlight>
                  <a:srgbClr val="FFFF00"/>
                </a:highlight>
              </a:rPr>
              <a:t/>
            </a:r>
            <a:br>
              <a:rPr lang="en-GB" sz="2300" dirty="0">
                <a:highlight>
                  <a:srgbClr val="FFFF00"/>
                </a:highlight>
              </a:rPr>
            </a:br>
            <a:r>
              <a:rPr lang="en-GB" sz="2300" dirty="0"/>
              <a:t>Unit 2: The Business Environment</a:t>
            </a:r>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622939" y="2376346"/>
            <a:ext cx="4002936" cy="4391307"/>
          </a:xfrm>
        </p:spPr>
        <p:txBody>
          <a:bodyPr>
            <a:normAutofit fontScale="92500" lnSpcReduction="10000"/>
          </a:bodyPr>
          <a:lstStyle/>
          <a:p>
            <a:pPr marL="0" indent="0">
              <a:lnSpc>
                <a:spcPct val="90000"/>
              </a:lnSpc>
              <a:buNone/>
            </a:pPr>
            <a:r>
              <a:rPr lang="en-GB" sz="2000" dirty="0">
                <a:solidFill>
                  <a:schemeClr val="accent5">
                    <a:lumMod val="50000"/>
                  </a:schemeClr>
                </a:solidFill>
              </a:rPr>
              <a:t>1 hour Written exam in the summer of year 12 on the following topics:</a:t>
            </a:r>
          </a:p>
          <a:p>
            <a:pPr>
              <a:lnSpc>
                <a:spcPct val="90000"/>
              </a:lnSpc>
            </a:pPr>
            <a:r>
              <a:rPr lang="en-GB" sz="2000" dirty="0"/>
              <a:t>Types of business ownership</a:t>
            </a:r>
          </a:p>
          <a:p>
            <a:pPr>
              <a:lnSpc>
                <a:spcPct val="90000"/>
              </a:lnSpc>
            </a:pPr>
            <a:r>
              <a:rPr lang="en-GB" sz="2000" dirty="0"/>
              <a:t>Stakeholders</a:t>
            </a:r>
          </a:p>
          <a:p>
            <a:pPr>
              <a:lnSpc>
                <a:spcPct val="90000"/>
              </a:lnSpc>
            </a:pPr>
            <a:r>
              <a:rPr lang="en-GB" sz="2000" dirty="0"/>
              <a:t>Communication</a:t>
            </a:r>
          </a:p>
          <a:p>
            <a:pPr>
              <a:lnSpc>
                <a:spcPct val="90000"/>
              </a:lnSpc>
            </a:pPr>
            <a:r>
              <a:rPr lang="en-GB" sz="2000" dirty="0"/>
              <a:t>Digital Trading</a:t>
            </a:r>
          </a:p>
          <a:p>
            <a:pPr>
              <a:lnSpc>
                <a:spcPct val="90000"/>
              </a:lnSpc>
            </a:pPr>
            <a:r>
              <a:rPr lang="en-GB" sz="2000" dirty="0"/>
              <a:t>Recruitment </a:t>
            </a:r>
          </a:p>
          <a:p>
            <a:pPr>
              <a:lnSpc>
                <a:spcPct val="90000"/>
              </a:lnSpc>
            </a:pPr>
            <a:r>
              <a:rPr lang="en-GB" sz="2000" dirty="0"/>
              <a:t>Trading</a:t>
            </a:r>
          </a:p>
          <a:p>
            <a:pPr>
              <a:lnSpc>
                <a:spcPct val="90000"/>
              </a:lnSpc>
            </a:pPr>
            <a:r>
              <a:rPr lang="en-GB" sz="2000" dirty="0"/>
              <a:t>Implications of Digital Technology</a:t>
            </a:r>
          </a:p>
          <a:p>
            <a:pPr>
              <a:lnSpc>
                <a:spcPct val="90000"/>
              </a:lnSpc>
            </a:pPr>
            <a:r>
              <a:rPr lang="en-GB" sz="2000" dirty="0"/>
              <a:t>Marketing</a:t>
            </a:r>
          </a:p>
          <a:p>
            <a:pPr>
              <a:lnSpc>
                <a:spcPct val="90000"/>
              </a:lnSpc>
            </a:pPr>
            <a:r>
              <a:rPr lang="en-GB" sz="2000" dirty="0"/>
              <a:t>Market Research</a:t>
            </a:r>
          </a:p>
          <a:p>
            <a:pPr marL="0" indent="0">
              <a:lnSpc>
                <a:spcPct val="90000"/>
              </a:lnSpc>
              <a:buNone/>
            </a:pPr>
            <a:endParaRPr lang="en-GB" sz="1500" dirty="0"/>
          </a:p>
          <a:p>
            <a:pPr>
              <a:lnSpc>
                <a:spcPct val="90000"/>
              </a:lnSpc>
            </a:pPr>
            <a:endParaRPr lang="en-GB" sz="1500" dirty="0"/>
          </a:p>
          <a:p>
            <a:pPr marL="0" indent="0">
              <a:lnSpc>
                <a:spcPct val="90000"/>
              </a:lnSpc>
              <a:buNone/>
            </a:pPr>
            <a:endParaRPr lang="en-GB" sz="1500" dirty="0"/>
          </a:p>
          <a:p>
            <a:pPr>
              <a:lnSpc>
                <a:spcPct val="90000"/>
              </a:lnSpc>
            </a:pPr>
            <a:endParaRPr lang="en-GB" sz="1500" dirty="0"/>
          </a:p>
        </p:txBody>
      </p:sp>
      <p:pic>
        <p:nvPicPr>
          <p:cNvPr id="4" name="Picture 3">
            <a:extLst>
              <a:ext uri="{FF2B5EF4-FFF2-40B4-BE49-F238E27FC236}">
                <a16:creationId xmlns:a16="http://schemas.microsoft.com/office/drawing/2014/main" id="{E60BAB38-7871-4E28-B593-333E5B085077}"/>
              </a:ext>
            </a:extLst>
          </p:cNvPr>
          <p:cNvPicPr>
            <a:picLocks noChangeAspect="1"/>
          </p:cNvPicPr>
          <p:nvPr/>
        </p:nvPicPr>
        <p:blipFill rotWithShape="1">
          <a:blip r:embed="rId5"/>
          <a:srcRect b="8711"/>
          <a:stretch/>
        </p:blipFill>
        <p:spPr>
          <a:xfrm>
            <a:off x="5033756" y="2286000"/>
            <a:ext cx="6535305" cy="4572000"/>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24993200"/>
      </p:ext>
    </p:extLst>
  </p:cSld>
  <p:clrMapOvr>
    <a:masterClrMapping/>
  </p:clrMapOvr>
  <mc:AlternateContent xmlns:mc="http://schemas.openxmlformats.org/markup-compatibility/2006" xmlns:p14="http://schemas.microsoft.com/office/powerpoint/2010/main">
    <mc:Choice Requires="p14">
      <p:transition spd="slow" p14:dur="2000" advTm="8568"/>
    </mc:Choice>
    <mc:Fallback xmlns="">
      <p:transition spd="slow" advTm="8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EA2611-DCBA-4E97-A2B2-9A466E76B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FD2669AB-35DB-41EC-BE9C-DA80B60A3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BBC615D1-6E12-40EF-915B-316CFDB550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Freeform 5">
            <a:extLst>
              <a:ext uri="{FF2B5EF4-FFF2-40B4-BE49-F238E27FC236}">
                <a16:creationId xmlns:a16="http://schemas.microsoft.com/office/drawing/2014/main" id="{B9797D36-DE1E-47CD-881A-6C1F58282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639098" y="629265"/>
            <a:ext cx="6072776" cy="1622322"/>
          </a:xfrm>
        </p:spPr>
        <p:txBody>
          <a:bodyPr>
            <a:normAutofit/>
          </a:bodyPr>
          <a:lstStyle/>
          <a:p>
            <a:r>
              <a:rPr lang="en-GB" sz="3300">
                <a:solidFill>
                  <a:schemeClr val="tx1"/>
                </a:solidFill>
              </a:rPr>
              <a:t>COURSE CONTENT - YEAR 12</a:t>
            </a:r>
            <a:r>
              <a:rPr lang="en-GB" sz="3300">
                <a:solidFill>
                  <a:schemeClr val="tx1"/>
                </a:solidFill>
                <a:highlight>
                  <a:srgbClr val="FFFF00"/>
                </a:highlight>
              </a:rPr>
              <a:t/>
            </a:r>
            <a:br>
              <a:rPr lang="en-GB" sz="3300">
                <a:solidFill>
                  <a:schemeClr val="tx1"/>
                </a:solidFill>
                <a:highlight>
                  <a:srgbClr val="FFFF00"/>
                </a:highlight>
              </a:rPr>
            </a:br>
            <a:r>
              <a:rPr lang="en-GB" sz="3300">
                <a:solidFill>
                  <a:schemeClr val="tx1"/>
                </a:solidFill>
              </a:rPr>
              <a:t>Unit 3: Developing Digital Solutions</a:t>
            </a:r>
          </a:p>
        </p:txBody>
      </p:sp>
      <p:pic>
        <p:nvPicPr>
          <p:cNvPr id="5" name="Picture 4">
            <a:extLst>
              <a:ext uri="{FF2B5EF4-FFF2-40B4-BE49-F238E27FC236}">
                <a16:creationId xmlns:a16="http://schemas.microsoft.com/office/drawing/2014/main" id="{CE3DB42A-4BD3-4ECB-ADA8-6EAE1EB37AD8}"/>
              </a:ext>
            </a:extLst>
          </p:cNvPr>
          <p:cNvPicPr>
            <a:picLocks noChangeAspect="1"/>
          </p:cNvPicPr>
          <p:nvPr/>
        </p:nvPicPr>
        <p:blipFill rotWithShape="1">
          <a:blip r:embed="rId5"/>
          <a:srcRect l="16108" r="34591"/>
          <a:stretch/>
        </p:blipFill>
        <p:spPr>
          <a:xfrm>
            <a:off x="7418226" y="645106"/>
            <a:ext cx="4125317" cy="5585369"/>
          </a:xfrm>
          <a:prstGeom prst="rect">
            <a:avLst/>
          </a:prstGeom>
        </p:spPr>
      </p:pic>
      <p:sp>
        <p:nvSpPr>
          <p:cNvPr id="18" name="Rectangle 17">
            <a:extLst>
              <a:ext uri="{FF2B5EF4-FFF2-40B4-BE49-F238E27FC236}">
                <a16:creationId xmlns:a16="http://schemas.microsoft.com/office/drawing/2014/main" id="{4A2FAF1F-F462-46AF-A9E6-CC93C4E2C3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146BED8-BAE9-42C5-A3DD-7B946445D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5765FE8-B62F-41E4-A73C-74C91A8FD9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759181" y="3051001"/>
            <a:ext cx="6072776" cy="3811740"/>
          </a:xfrm>
        </p:spPr>
        <p:txBody>
          <a:bodyPr anchor="ctr">
            <a:normAutofit/>
          </a:bodyPr>
          <a:lstStyle/>
          <a:p>
            <a:pPr marL="0" indent="0">
              <a:buNone/>
            </a:pPr>
            <a:r>
              <a:rPr lang="en-GB" sz="2400" dirty="0">
                <a:solidFill>
                  <a:schemeClr val="tx1"/>
                </a:solidFill>
              </a:rPr>
              <a:t>This is controlled assessment that takes your knowledge of Units 1 and 2 and gives you practical tasks </a:t>
            </a:r>
          </a:p>
          <a:p>
            <a:r>
              <a:rPr lang="en-GB" sz="2400" dirty="0">
                <a:solidFill>
                  <a:schemeClr val="tx1"/>
                </a:solidFill>
              </a:rPr>
              <a:t>Planning and research</a:t>
            </a:r>
          </a:p>
          <a:p>
            <a:r>
              <a:rPr lang="en-GB" sz="2400" dirty="0">
                <a:solidFill>
                  <a:schemeClr val="tx1"/>
                </a:solidFill>
              </a:rPr>
              <a:t>Using software applications</a:t>
            </a:r>
          </a:p>
          <a:p>
            <a:r>
              <a:rPr lang="en-GB" sz="2400" dirty="0">
                <a:solidFill>
                  <a:schemeClr val="tx1"/>
                </a:solidFill>
              </a:rPr>
              <a:t>Evaluation</a:t>
            </a:r>
          </a:p>
          <a:p>
            <a:pPr marL="0" indent="0">
              <a:buNone/>
            </a:pPr>
            <a:endParaRPr lang="en-GB" dirty="0">
              <a:solidFill>
                <a:schemeClr val="tx1"/>
              </a:solidFill>
            </a:endParaRPr>
          </a:p>
          <a:p>
            <a:endParaRPr lang="en-GB" dirty="0">
              <a:solidFill>
                <a:schemeClr val="tx1"/>
              </a:solidFill>
            </a:endParaRPr>
          </a:p>
          <a:p>
            <a:pPr marL="0" indent="0">
              <a:buNone/>
            </a:pPr>
            <a:endParaRPr lang="en-GB" dirty="0">
              <a:solidFill>
                <a:schemeClr val="tx1"/>
              </a:solidFill>
            </a:endParaRPr>
          </a:p>
          <a:p>
            <a:endParaRPr lang="en-GB" dirty="0">
              <a:solidFill>
                <a:schemeClr val="tx1"/>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16661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447"/>
    </mc:Choice>
    <mc:Fallback xmlns="">
      <p:transition spd="slow" advTm="11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9EA2611-DCBA-4E97-A2B2-9A466E76B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Shape 28">
            <a:extLst>
              <a:ext uri="{FF2B5EF4-FFF2-40B4-BE49-F238E27FC236}">
                <a16:creationId xmlns:a16="http://schemas.microsoft.com/office/drawing/2014/main" id="{FD2669AB-35DB-41EC-BE9C-DA80B60A3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1" name="Freeform 5">
            <a:extLst>
              <a:ext uri="{FF2B5EF4-FFF2-40B4-BE49-F238E27FC236}">
                <a16:creationId xmlns:a16="http://schemas.microsoft.com/office/drawing/2014/main" id="{BBC615D1-6E12-40EF-915B-316CFDB550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3" name="Freeform 5">
            <a:extLst>
              <a:ext uri="{FF2B5EF4-FFF2-40B4-BE49-F238E27FC236}">
                <a16:creationId xmlns:a16="http://schemas.microsoft.com/office/drawing/2014/main" id="{B9797D36-DE1E-47CD-881A-6C1F58282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9414AD69-5CAB-4537-A8F9-32320A224BCC}"/>
              </a:ext>
            </a:extLst>
          </p:cNvPr>
          <p:cNvSpPr>
            <a:spLocks noGrp="1"/>
          </p:cNvSpPr>
          <p:nvPr>
            <p:ph type="title"/>
          </p:nvPr>
        </p:nvSpPr>
        <p:spPr>
          <a:xfrm>
            <a:off x="639098" y="629265"/>
            <a:ext cx="6072776" cy="1622322"/>
          </a:xfrm>
        </p:spPr>
        <p:txBody>
          <a:bodyPr>
            <a:normAutofit/>
          </a:bodyPr>
          <a:lstStyle/>
          <a:p>
            <a:r>
              <a:rPr lang="en-GB">
                <a:solidFill>
                  <a:schemeClr val="tx1"/>
                </a:solidFill>
              </a:rPr>
              <a:t>By choosing Business Studies you are:</a:t>
            </a:r>
          </a:p>
        </p:txBody>
      </p:sp>
      <p:pic>
        <p:nvPicPr>
          <p:cNvPr id="5" name="Picture 4">
            <a:extLst>
              <a:ext uri="{FF2B5EF4-FFF2-40B4-BE49-F238E27FC236}">
                <a16:creationId xmlns:a16="http://schemas.microsoft.com/office/drawing/2014/main" id="{B6AEDD9E-7C61-49F1-80BC-62C6DCB31112}"/>
              </a:ext>
            </a:extLst>
          </p:cNvPr>
          <p:cNvPicPr>
            <a:picLocks noChangeAspect="1"/>
          </p:cNvPicPr>
          <p:nvPr/>
        </p:nvPicPr>
        <p:blipFill rotWithShape="1">
          <a:blip r:embed="rId5"/>
          <a:srcRect l="26753" r="17853" b="1"/>
          <a:stretch/>
        </p:blipFill>
        <p:spPr>
          <a:xfrm>
            <a:off x="7418226" y="645106"/>
            <a:ext cx="4125317" cy="5585369"/>
          </a:xfrm>
          <a:prstGeom prst="rect">
            <a:avLst/>
          </a:prstGeom>
        </p:spPr>
      </p:pic>
      <p:sp>
        <p:nvSpPr>
          <p:cNvPr id="35" name="Rectangle 34">
            <a:extLst>
              <a:ext uri="{FF2B5EF4-FFF2-40B4-BE49-F238E27FC236}">
                <a16:creationId xmlns:a16="http://schemas.microsoft.com/office/drawing/2014/main" id="{4A2FAF1F-F462-46AF-A9E6-CC93C4E2C3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7146BED8-BAE9-42C5-A3DD-7B946445D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15765FE8-B62F-41E4-A73C-74C91A8FD9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4E48519-1045-4F1D-98D7-6AE713D13A33}"/>
              </a:ext>
            </a:extLst>
          </p:cNvPr>
          <p:cNvSpPr>
            <a:spLocks noGrp="1"/>
          </p:cNvSpPr>
          <p:nvPr>
            <p:ph idx="1"/>
          </p:nvPr>
        </p:nvSpPr>
        <p:spPr>
          <a:xfrm>
            <a:off x="639098" y="2418735"/>
            <a:ext cx="6072776" cy="3811740"/>
          </a:xfrm>
        </p:spPr>
        <p:txBody>
          <a:bodyPr anchor="ctr">
            <a:normAutofit/>
          </a:bodyPr>
          <a:lstStyle/>
          <a:p>
            <a:r>
              <a:rPr lang="en-GB" dirty="0">
                <a:solidFill>
                  <a:schemeClr val="tx1"/>
                </a:solidFill>
              </a:rPr>
              <a:t>Choosing a modern qualification lots of employers want skills in</a:t>
            </a:r>
          </a:p>
          <a:p>
            <a:r>
              <a:rPr lang="en-GB" dirty="0">
                <a:solidFill>
                  <a:schemeClr val="tx1"/>
                </a:solidFill>
              </a:rPr>
              <a:t>Getting to work in modern and well-equipped computer labs</a:t>
            </a:r>
          </a:p>
          <a:p>
            <a:r>
              <a:rPr lang="en-GB" dirty="0">
                <a:solidFill>
                  <a:schemeClr val="tx1"/>
                </a:solidFill>
              </a:rPr>
              <a:t>Opening up many career paths that lead to well-paid jobs</a:t>
            </a:r>
          </a:p>
          <a:p>
            <a:r>
              <a:rPr lang="en-GB" dirty="0">
                <a:solidFill>
                  <a:schemeClr val="tx1"/>
                </a:solidFill>
              </a:rPr>
              <a:t>Developing lots of computer-based skills</a:t>
            </a:r>
          </a:p>
          <a:p>
            <a:r>
              <a:rPr lang="en-GB" dirty="0">
                <a:solidFill>
                  <a:schemeClr val="tx1"/>
                </a:solidFill>
              </a:rPr>
              <a:t>Studying a subject that is challenging, enjoying and fitting for the modern world</a:t>
            </a:r>
          </a:p>
          <a:p>
            <a:r>
              <a:rPr lang="en-GB" dirty="0">
                <a:solidFill>
                  <a:schemeClr val="tx1"/>
                </a:solidFill>
              </a:rPr>
              <a:t>Getting to experience real-life Business transactions in partnership with Young Enterprise</a:t>
            </a:r>
          </a:p>
          <a:p>
            <a:endParaRPr lang="en-GB" dirty="0">
              <a:solidFill>
                <a:schemeClr val="tx1"/>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449375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920"/>
    </mc:Choice>
    <mc:Fallback xmlns="">
      <p:transition spd="slow" advTm="4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D98C-9702-4EA8-9373-923377568EB5}"/>
              </a:ext>
            </a:extLst>
          </p:cNvPr>
          <p:cNvSpPr>
            <a:spLocks noGrp="1"/>
          </p:cNvSpPr>
          <p:nvPr>
            <p:ph type="title"/>
          </p:nvPr>
        </p:nvSpPr>
        <p:spPr/>
        <p:txBody>
          <a:bodyPr/>
          <a:lstStyle/>
          <a:p>
            <a:r>
              <a:rPr lang="en-GB" dirty="0"/>
              <a:t>Careers that a qualification in Business Studies can lead to</a:t>
            </a:r>
          </a:p>
        </p:txBody>
      </p:sp>
      <p:sp>
        <p:nvSpPr>
          <p:cNvPr id="3" name="Content Placeholder 2">
            <a:extLst>
              <a:ext uri="{FF2B5EF4-FFF2-40B4-BE49-F238E27FC236}">
                <a16:creationId xmlns:a16="http://schemas.microsoft.com/office/drawing/2014/main" id="{89407992-004F-4412-99D0-F4AE16589CA4}"/>
              </a:ext>
            </a:extLst>
          </p:cNvPr>
          <p:cNvSpPr>
            <a:spLocks noGrp="1"/>
          </p:cNvSpPr>
          <p:nvPr>
            <p:ph idx="1"/>
          </p:nvPr>
        </p:nvSpPr>
        <p:spPr>
          <a:xfrm>
            <a:off x="727116" y="2376996"/>
            <a:ext cx="2703981" cy="3889579"/>
          </a:xfrm>
        </p:spPr>
        <p:txBody>
          <a:bodyPr>
            <a:normAutofit/>
          </a:bodyPr>
          <a:lstStyle/>
          <a:p>
            <a:r>
              <a:rPr lang="en-GB" dirty="0"/>
              <a:t>Bank manager</a:t>
            </a:r>
          </a:p>
          <a:p>
            <a:r>
              <a:rPr lang="en-GB" dirty="0"/>
              <a:t>Business analyst</a:t>
            </a:r>
          </a:p>
          <a:p>
            <a:r>
              <a:rPr lang="en-GB" dirty="0"/>
              <a:t>Business development manager</a:t>
            </a:r>
          </a:p>
          <a:p>
            <a:r>
              <a:rPr lang="en-GB" dirty="0"/>
              <a:t>Business project manager</a:t>
            </a:r>
          </a:p>
          <a:p>
            <a:r>
              <a:rPr lang="en-GB" dirty="0"/>
              <a:t>Customer services manager</a:t>
            </a:r>
          </a:p>
          <a:p>
            <a:r>
              <a:rPr lang="en-GB" dirty="0"/>
              <a:t>Digital marketer</a:t>
            </a:r>
          </a:p>
          <a:p>
            <a:endParaRPr lang="en-GB" dirty="0"/>
          </a:p>
        </p:txBody>
      </p:sp>
      <p:sp>
        <p:nvSpPr>
          <p:cNvPr id="7" name="Content Placeholder 2">
            <a:extLst>
              <a:ext uri="{FF2B5EF4-FFF2-40B4-BE49-F238E27FC236}">
                <a16:creationId xmlns:a16="http://schemas.microsoft.com/office/drawing/2014/main" id="{6B17E139-121D-4620-BBEE-4383199E7DC1}"/>
              </a:ext>
            </a:extLst>
          </p:cNvPr>
          <p:cNvSpPr txBox="1">
            <a:spLocks/>
          </p:cNvSpPr>
          <p:nvPr/>
        </p:nvSpPr>
        <p:spPr>
          <a:xfrm>
            <a:off x="4183669" y="2637055"/>
            <a:ext cx="2703981" cy="42922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Estate Agent</a:t>
            </a:r>
          </a:p>
          <a:p>
            <a:r>
              <a:rPr lang="en-GB" dirty="0"/>
              <a:t>Financial Adviser</a:t>
            </a:r>
          </a:p>
          <a:p>
            <a:r>
              <a:rPr lang="en-GB" dirty="0"/>
              <a:t>Human Resources Officer</a:t>
            </a:r>
          </a:p>
          <a:p>
            <a:r>
              <a:rPr lang="en-GB" dirty="0"/>
              <a:t>Investment Analyst</a:t>
            </a:r>
          </a:p>
          <a:p>
            <a:r>
              <a:rPr lang="en-GB" dirty="0"/>
              <a:t>Management Consultant</a:t>
            </a:r>
          </a:p>
          <a:p>
            <a:r>
              <a:rPr lang="en-GB" dirty="0"/>
              <a:t>Market Researcher</a:t>
            </a:r>
          </a:p>
          <a:p>
            <a:endParaRPr lang="en-GB" dirty="0"/>
          </a:p>
        </p:txBody>
      </p:sp>
      <p:sp>
        <p:nvSpPr>
          <p:cNvPr id="9" name="Content Placeholder 2">
            <a:extLst>
              <a:ext uri="{FF2B5EF4-FFF2-40B4-BE49-F238E27FC236}">
                <a16:creationId xmlns:a16="http://schemas.microsoft.com/office/drawing/2014/main" id="{E62977FD-062F-43BF-97EF-E84D8F0B3ABB}"/>
              </a:ext>
            </a:extLst>
          </p:cNvPr>
          <p:cNvSpPr txBox="1">
            <a:spLocks/>
          </p:cNvSpPr>
          <p:nvPr/>
        </p:nvSpPr>
        <p:spPr>
          <a:xfrm>
            <a:off x="7727729" y="2565748"/>
            <a:ext cx="2703981" cy="42922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Public Relations Officer</a:t>
            </a:r>
          </a:p>
          <a:p>
            <a:r>
              <a:rPr lang="en-GB" dirty="0"/>
              <a:t>Retail Buyer</a:t>
            </a:r>
          </a:p>
          <a:p>
            <a:r>
              <a:rPr lang="en-GB" dirty="0"/>
              <a:t>Retail Merchandiser</a:t>
            </a:r>
          </a:p>
          <a:p>
            <a:r>
              <a:rPr lang="en-GB" dirty="0"/>
              <a:t>Road Transport Manager</a:t>
            </a:r>
          </a:p>
          <a:p>
            <a:r>
              <a:rPr lang="en-GB" dirty="0"/>
              <a:t>Sales Manager</a:t>
            </a:r>
          </a:p>
          <a:p>
            <a:r>
              <a:rPr lang="en-GB" dirty="0"/>
              <a:t>Social Media Manager</a:t>
            </a:r>
          </a:p>
          <a:p>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3518736"/>
      </p:ext>
    </p:extLst>
  </p:cSld>
  <p:clrMapOvr>
    <a:masterClrMapping/>
  </p:clrMapOvr>
  <mc:AlternateContent xmlns:mc="http://schemas.openxmlformats.org/markup-compatibility/2006" xmlns:p14="http://schemas.microsoft.com/office/powerpoint/2010/main">
    <mc:Choice Requires="p14">
      <p:transition spd="slow" p14:dur="2000" advTm="8049"/>
    </mc:Choice>
    <mc:Fallback xmlns="">
      <p:transition spd="slow" advTm="8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34</TotalTime>
  <Words>703</Words>
  <Application>Microsoft Office PowerPoint</Application>
  <PresentationFormat>Widescreen</PresentationFormat>
  <Paragraphs>88</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BUSINESS STUDIES OPTION FOR YEAR 10S </vt:lpstr>
      <vt:lpstr>COURSE AIM </vt:lpstr>
      <vt:lpstr>Who should study Business Studies?</vt:lpstr>
      <vt:lpstr> CCEA GCSE Business and Communication Systems  </vt:lpstr>
      <vt:lpstr>COURSE CONTENT - YEAR 11 Unit 1: Software Applications for Business –  2 Hour computer-based Exam </vt:lpstr>
      <vt:lpstr>COURSE CONTENT - YEAR 12 Unit 2: The Business Environment</vt:lpstr>
      <vt:lpstr>COURSE CONTENT - YEAR 12 Unit 3: Developing Digital Solutions</vt:lpstr>
      <vt:lpstr>By choosing Business Studies you are:</vt:lpstr>
      <vt:lpstr>Careers that a qualification in Business Studies can lead to</vt:lpstr>
      <vt:lpstr>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STUDIES OPTION FOR YEAR 10S</dc:title>
  <dc:creator>G MORAN</dc:creator>
  <cp:lastModifiedBy>G MORAN</cp:lastModifiedBy>
  <cp:revision>11</cp:revision>
  <dcterms:created xsi:type="dcterms:W3CDTF">2021-01-28T15:08:36Z</dcterms:created>
  <dcterms:modified xsi:type="dcterms:W3CDTF">2022-01-27T10:32:51Z</dcterms:modified>
</cp:coreProperties>
</file>