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62" r:id="rId4"/>
    <p:sldId id="259" r:id="rId5"/>
    <p:sldId id="260"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2/1/2022</a:t>
            </a:fld>
            <a:endParaRPr lang="en-US"/>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a:p>
        </p:txBody>
      </p:sp>
    </p:spTree>
    <p:extLst>
      <p:ext uri="{BB962C8B-B14F-4D97-AF65-F5344CB8AC3E}">
        <p14:creationId xmlns:p14="http://schemas.microsoft.com/office/powerpoint/2010/main" val="1713072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18104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06500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919319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909338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227504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3290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26106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21549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76717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2/1/2022</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53202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2/1/2022</a:t>
            </a:fld>
            <a:endParaRPr lang="en-US"/>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53021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chef-character-chief-cook-gourmet-1417239/"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pngimg.com/download/38814"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herishedhandmadetreasures.blogspot.com/2011/06/commom-substitutions.html"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levans326@c2ken.net"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7903" y="1517904"/>
            <a:ext cx="4680595" cy="2796945"/>
          </a:xfrm>
        </p:spPr>
        <p:txBody>
          <a:bodyPr anchor="ctr">
            <a:normAutofit/>
          </a:bodyPr>
          <a:lstStyle/>
          <a:p>
            <a:pPr algn="l"/>
            <a:r>
              <a:rPr lang="en-US" b="1" u="sng" dirty="0" smtClean="0"/>
              <a:t>Options</a:t>
            </a:r>
            <a:endParaRPr lang="en-US" b="1" u="sng" dirty="0"/>
          </a:p>
        </p:txBody>
      </p:sp>
      <p:sp>
        <p:nvSpPr>
          <p:cNvPr id="3" name="Subtitle 2"/>
          <p:cNvSpPr>
            <a:spLocks noGrp="1"/>
          </p:cNvSpPr>
          <p:nvPr>
            <p:ph type="subTitle" idx="1"/>
          </p:nvPr>
        </p:nvSpPr>
        <p:spPr>
          <a:xfrm>
            <a:off x="1517903" y="4479368"/>
            <a:ext cx="4680595" cy="1215137"/>
          </a:xfrm>
        </p:spPr>
        <p:txBody>
          <a:bodyPr>
            <a:normAutofit/>
          </a:bodyPr>
          <a:lstStyle/>
          <a:p>
            <a:pPr algn="l"/>
            <a:r>
              <a:rPr lang="en-US" dirty="0" smtClean="0"/>
              <a:t>Contemporary Cuisine and Patisserie and Baking</a:t>
            </a:r>
            <a:endParaRPr lang="en-US" dirty="0"/>
          </a:p>
        </p:txBody>
      </p:sp>
      <p:pic>
        <p:nvPicPr>
          <p:cNvPr id="4" name="Picture 3">
            <a:extLst>
              <a:ext uri="{FF2B5EF4-FFF2-40B4-BE49-F238E27FC236}">
                <a16:creationId xmlns:a16="http://schemas.microsoft.com/office/drawing/2014/main" id="{AF5CF57F-AD5F-4326-BCA2-ECF917A728EC}"/>
              </a:ext>
            </a:extLst>
          </p:cNvPr>
          <p:cNvPicPr>
            <a:picLocks noChangeAspect="1"/>
          </p:cNvPicPr>
          <p:nvPr/>
        </p:nvPicPr>
        <p:blipFill rotWithShape="1">
          <a:blip r:embed="rId4"/>
          <a:srcRect l="9877" r="25123"/>
          <a:stretch/>
        </p:blipFill>
        <p:spPr>
          <a:xfrm>
            <a:off x="6807200" y="762000"/>
            <a:ext cx="4622800" cy="5334000"/>
          </a:xfrm>
          <a:prstGeom prst="rect">
            <a:avLst/>
          </a:prstGeom>
        </p:spPr>
      </p:pic>
      <p:pic>
        <p:nvPicPr>
          <p:cNvPr id="5" name="Picture 5" descr="Confusion Left Right · Free vector graphic on Pixabay">
            <a:extLst>
              <a:ext uri="{FF2B5EF4-FFF2-40B4-BE49-F238E27FC236}">
                <a16:creationId xmlns:a16="http://schemas.microsoft.com/office/drawing/2014/main" id="{6F2D0B43-FB3C-40A7-923F-2CA71435CD42}"/>
              </a:ext>
            </a:extLst>
          </p:cNvPr>
          <p:cNvPicPr>
            <a:picLocks noChangeAspect="1"/>
          </p:cNvPicPr>
          <p:nvPr/>
        </p:nvPicPr>
        <p:blipFill>
          <a:blip r:embed="rId5"/>
          <a:stretch>
            <a:fillRect/>
          </a:stretch>
        </p:blipFill>
        <p:spPr>
          <a:xfrm>
            <a:off x="8031192" y="1870734"/>
            <a:ext cx="2743199" cy="2426417"/>
          </a:xfrm>
          <a:prstGeom prst="rect">
            <a:avLst/>
          </a:prstGeom>
        </p:spPr>
      </p:pic>
      <p:pic>
        <p:nvPicPr>
          <p:cNvPr id="6" name="Audio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208803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mute="1"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33" y="760258"/>
            <a:ext cx="10672355" cy="1344168"/>
          </a:xfrm>
        </p:spPr>
        <p:txBody>
          <a:bodyPr>
            <a:normAutofit fontScale="90000"/>
          </a:bodyPr>
          <a:lstStyle/>
          <a:p>
            <a:pPr algn="ctr"/>
            <a:r>
              <a:rPr lang="en-GB" b="1" u="sng" dirty="0"/>
              <a:t>OS Design and Creativity</a:t>
            </a:r>
            <a:br>
              <a:rPr lang="en-GB" b="1" u="sng" dirty="0"/>
            </a:br>
            <a:r>
              <a:rPr lang="en-GB" b="1" u="sng" dirty="0"/>
              <a:t>Contemporary Cuisine, Patisserie and Baking</a:t>
            </a:r>
          </a:p>
        </p:txBody>
      </p:sp>
      <p:sp>
        <p:nvSpPr>
          <p:cNvPr id="5" name="Content Placeholder 4"/>
          <p:cNvSpPr>
            <a:spLocks noGrp="1"/>
          </p:cNvSpPr>
          <p:nvPr>
            <p:ph idx="1"/>
          </p:nvPr>
        </p:nvSpPr>
        <p:spPr>
          <a:xfrm>
            <a:off x="796833" y="2104425"/>
            <a:ext cx="10672355" cy="4553549"/>
          </a:xfrm>
        </p:spPr>
        <p:txBody>
          <a:bodyPr>
            <a:normAutofit/>
          </a:bodyPr>
          <a:lstStyle/>
          <a:p>
            <a:r>
              <a:rPr lang="en-GB" dirty="0"/>
              <a:t>This course provides learners with some of the basic cooking principles required by chefs in the catering industry when preparing and cooking a range of starters, main courses and desserts. Learners will apply legislative requirements when handling food and learn how to work safely and hygienically in the catering kitchen. They will learn how to select and use appropriate equipment correctly and will develop creative skills in the finishing and presentation of products for service. The unit also offers an opportunity to understand the scope of the catering industry , including career opportunities. </a:t>
            </a:r>
          </a:p>
        </p:txBody>
      </p:sp>
      <p:pic>
        <p:nvPicPr>
          <p:cNvPr id="4" name="Picture 3">
            <a:extLst>
              <a:ext uri="{FF2B5EF4-FFF2-40B4-BE49-F238E27FC236}">
                <a16:creationId xmlns:a16="http://schemas.microsoft.com/office/drawing/2014/main" id="{E5025C24-248C-41DE-918F-104EBE3E9550}"/>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9429750" y="-293533"/>
            <a:ext cx="2533649" cy="1903258"/>
          </a:xfrm>
          <a:prstGeom prst="rect">
            <a:avLst/>
          </a:prstGeom>
        </p:spPr>
      </p:pic>
    </p:spTree>
    <p:extLst>
      <p:ext uri="{BB962C8B-B14F-4D97-AF65-F5344CB8AC3E}">
        <p14:creationId xmlns:p14="http://schemas.microsoft.com/office/powerpoint/2010/main" val="1800934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GB" dirty="0" smtClean="0"/>
              <a:t>Hospitality</a:t>
            </a:r>
            <a:endParaRPr lang="en-GB" dirty="0"/>
          </a:p>
        </p:txBody>
      </p:sp>
      <p:sp>
        <p:nvSpPr>
          <p:cNvPr id="6" name="Content Placeholder 5"/>
          <p:cNvSpPr>
            <a:spLocks noGrp="1"/>
          </p:cNvSpPr>
          <p:nvPr>
            <p:ph sz="half" idx="2"/>
          </p:nvPr>
        </p:nvSpPr>
        <p:spPr/>
        <p:txBody>
          <a:bodyPr/>
          <a:lstStyle/>
          <a:p>
            <a:r>
              <a:rPr lang="en-GB" dirty="0" smtClean="0"/>
              <a:t>Exam at the end of the 2 years is worth 50%of the final grade.</a:t>
            </a:r>
            <a:endParaRPr lang="en-GB" dirty="0"/>
          </a:p>
        </p:txBody>
      </p:sp>
      <p:sp>
        <p:nvSpPr>
          <p:cNvPr id="7" name="Text Placeholder 6"/>
          <p:cNvSpPr>
            <a:spLocks noGrp="1"/>
          </p:cNvSpPr>
          <p:nvPr>
            <p:ph type="body" sz="quarter" idx="3"/>
          </p:nvPr>
        </p:nvSpPr>
        <p:spPr/>
        <p:txBody>
          <a:bodyPr/>
          <a:lstStyle/>
          <a:p>
            <a:r>
              <a:rPr lang="en-GB" dirty="0" smtClean="0"/>
              <a:t>OSQ Cuisine</a:t>
            </a:r>
            <a:endParaRPr lang="en-GB" dirty="0"/>
          </a:p>
        </p:txBody>
      </p:sp>
      <p:sp>
        <p:nvSpPr>
          <p:cNvPr id="8" name="Content Placeholder 7"/>
          <p:cNvSpPr>
            <a:spLocks noGrp="1"/>
          </p:cNvSpPr>
          <p:nvPr>
            <p:ph sz="quarter" idx="4"/>
          </p:nvPr>
        </p:nvSpPr>
        <p:spPr/>
        <p:txBody>
          <a:bodyPr/>
          <a:lstStyle/>
          <a:p>
            <a:r>
              <a:rPr lang="en-GB" dirty="0" smtClean="0"/>
              <a:t>More practical and no exam at the end of the course.</a:t>
            </a:r>
            <a:endParaRPr lang="en-GB" dirty="0"/>
          </a:p>
        </p:txBody>
      </p:sp>
      <p:sp>
        <p:nvSpPr>
          <p:cNvPr id="4" name="Title 3"/>
          <p:cNvSpPr>
            <a:spLocks noGrp="1"/>
          </p:cNvSpPr>
          <p:nvPr>
            <p:ph type="title"/>
          </p:nvPr>
        </p:nvSpPr>
        <p:spPr/>
        <p:txBody>
          <a:bodyPr/>
          <a:lstStyle/>
          <a:p>
            <a:r>
              <a:rPr lang="en-GB" dirty="0" smtClean="0"/>
              <a:t>Hospitality or OSQ Cuisine???</a:t>
            </a:r>
            <a:endParaRPr lang="en-GB" dirty="0"/>
          </a:p>
        </p:txBody>
      </p:sp>
    </p:spTree>
    <p:extLst>
      <p:ext uri="{BB962C8B-B14F-4D97-AF65-F5344CB8AC3E}">
        <p14:creationId xmlns:p14="http://schemas.microsoft.com/office/powerpoint/2010/main" val="167978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731520"/>
            <a:ext cx="9943447" cy="692331"/>
          </a:xfrm>
        </p:spPr>
        <p:txBody>
          <a:bodyPr>
            <a:normAutofit fontScale="90000"/>
          </a:bodyPr>
          <a:lstStyle/>
          <a:p>
            <a:pPr algn="ctr"/>
            <a:r>
              <a:rPr lang="en-GB" b="1" u="sng" dirty="0" smtClean="0"/>
              <a:t>What will you study?</a:t>
            </a:r>
            <a:endParaRPr lang="en-GB" b="1" u="sng" dirty="0"/>
          </a:p>
        </p:txBody>
      </p:sp>
      <p:sp>
        <p:nvSpPr>
          <p:cNvPr id="3" name="Content Placeholder 2"/>
          <p:cNvSpPr>
            <a:spLocks noGrp="1"/>
          </p:cNvSpPr>
          <p:nvPr>
            <p:ph idx="1"/>
          </p:nvPr>
        </p:nvSpPr>
        <p:spPr>
          <a:xfrm>
            <a:off x="1517904" y="1658983"/>
            <a:ext cx="9144000" cy="4440065"/>
          </a:xfrm>
        </p:spPr>
        <p:txBody>
          <a:bodyPr>
            <a:normAutofit fontScale="85000" lnSpcReduction="20000"/>
          </a:bodyPr>
          <a:lstStyle/>
          <a:p>
            <a:r>
              <a:rPr lang="en-GB" dirty="0"/>
              <a:t>Students carry out tasks to gather the required assessment evidence for a portfolio of evidence for each unit. All work is completed in school and is internal assessment, no exams, all portfolio based. The </a:t>
            </a:r>
            <a:r>
              <a:rPr lang="en-GB" dirty="0" smtClean="0"/>
              <a:t>three </a:t>
            </a:r>
            <a:r>
              <a:rPr lang="en-GB" dirty="0"/>
              <a:t>sections to be studied are:</a:t>
            </a:r>
          </a:p>
          <a:p>
            <a:r>
              <a:rPr lang="en-GB" b="1" u="sng" dirty="0" smtClean="0"/>
              <a:t>Unit </a:t>
            </a:r>
            <a:r>
              <a:rPr lang="en-GB" b="1" u="sng" dirty="0"/>
              <a:t>One: Health and safety in Catering</a:t>
            </a:r>
          </a:p>
          <a:p>
            <a:pPr marL="0" indent="0">
              <a:buNone/>
            </a:pPr>
            <a:r>
              <a:rPr lang="en-GB" dirty="0"/>
              <a:t>Learners must prepare and cook four dishes from each section but only two will be formally observed and assessed. Evidence in diaries needs to be written for all four dishes</a:t>
            </a:r>
            <a:r>
              <a:rPr lang="en-GB" dirty="0" smtClean="0"/>
              <a:t>.</a:t>
            </a:r>
          </a:p>
          <a:p>
            <a:pPr marL="0" indent="0">
              <a:buNone/>
            </a:pPr>
            <a:r>
              <a:rPr lang="en-GB" b="1" u="sng" dirty="0" smtClean="0"/>
              <a:t>Unit two: Contemporary </a:t>
            </a:r>
            <a:r>
              <a:rPr lang="en-GB" b="1" u="sng" dirty="0"/>
              <a:t>Cuisine</a:t>
            </a:r>
            <a:endParaRPr lang="en-GB" dirty="0"/>
          </a:p>
          <a:p>
            <a:r>
              <a:rPr lang="en-GB" dirty="0"/>
              <a:t>Section Two: Starters </a:t>
            </a:r>
          </a:p>
          <a:p>
            <a:r>
              <a:rPr lang="en-GB" dirty="0"/>
              <a:t>Section Three: Mains</a:t>
            </a:r>
          </a:p>
          <a:p>
            <a:r>
              <a:rPr lang="en-GB" dirty="0"/>
              <a:t>Sections Four: desserts</a:t>
            </a:r>
          </a:p>
        </p:txBody>
      </p:sp>
      <p:pic>
        <p:nvPicPr>
          <p:cNvPr id="5" name="Picture 4">
            <a:extLst>
              <a:ext uri="{FF2B5EF4-FFF2-40B4-BE49-F238E27FC236}">
                <a16:creationId xmlns:a16="http://schemas.microsoft.com/office/drawing/2014/main" id="{767D6F69-B3F3-4D19-A3A7-ABC6B01612E3}"/>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8067675" y="4019550"/>
            <a:ext cx="3292972" cy="2676524"/>
          </a:xfrm>
          <a:prstGeom prst="rect">
            <a:avLst/>
          </a:prstGeom>
        </p:spPr>
      </p:pic>
    </p:spTree>
    <p:extLst>
      <p:ext uri="{BB962C8B-B14F-4D97-AF65-F5344CB8AC3E}">
        <p14:creationId xmlns:p14="http://schemas.microsoft.com/office/powerpoint/2010/main" val="508146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Unit three: Patisserie </a:t>
            </a:r>
            <a:r>
              <a:rPr lang="en-GB" u="sng" dirty="0"/>
              <a:t>and Baking</a:t>
            </a:r>
          </a:p>
        </p:txBody>
      </p:sp>
      <p:sp>
        <p:nvSpPr>
          <p:cNvPr id="3" name="Content Placeholder 2"/>
          <p:cNvSpPr>
            <a:spLocks noGrp="1"/>
          </p:cNvSpPr>
          <p:nvPr>
            <p:ph idx="1"/>
          </p:nvPr>
        </p:nvSpPr>
        <p:spPr/>
        <p:txBody>
          <a:bodyPr/>
          <a:lstStyle/>
          <a:p>
            <a:r>
              <a:rPr lang="en-GB" dirty="0"/>
              <a:t>Section One: Health and safety in Catering</a:t>
            </a:r>
          </a:p>
          <a:p>
            <a:r>
              <a:rPr lang="en-GB" dirty="0"/>
              <a:t>Section Two: Bread and Scones</a:t>
            </a:r>
          </a:p>
          <a:p>
            <a:r>
              <a:rPr lang="en-GB" dirty="0"/>
              <a:t>Section Three: Cakes and Biscuits</a:t>
            </a:r>
          </a:p>
          <a:p>
            <a:r>
              <a:rPr lang="en-GB" dirty="0"/>
              <a:t>Section Four: Pastry Products</a:t>
            </a:r>
          </a:p>
          <a:p>
            <a:endParaRPr lang="en-GB" dirty="0"/>
          </a:p>
          <a:p>
            <a:endParaRPr lang="en-GB" dirty="0"/>
          </a:p>
        </p:txBody>
      </p:sp>
      <p:pic>
        <p:nvPicPr>
          <p:cNvPr id="5" name="Picture 4">
            <a:extLst>
              <a:ext uri="{FF2B5EF4-FFF2-40B4-BE49-F238E27FC236}">
                <a16:creationId xmlns:a16="http://schemas.microsoft.com/office/drawing/2014/main" id="{B878A3CF-2A9B-45A3-9F5F-EF5C18F9755B}"/>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8391525" y="2862072"/>
            <a:ext cx="2847975" cy="3236976"/>
          </a:xfrm>
          <a:prstGeom prst="rect">
            <a:avLst/>
          </a:prstGeom>
        </p:spPr>
      </p:pic>
    </p:spTree>
    <p:extLst>
      <p:ext uri="{BB962C8B-B14F-4D97-AF65-F5344CB8AC3E}">
        <p14:creationId xmlns:p14="http://schemas.microsoft.com/office/powerpoint/2010/main" val="3413012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327" y="825573"/>
            <a:ext cx="9144000" cy="1344168"/>
          </a:xfrm>
        </p:spPr>
        <p:txBody>
          <a:bodyPr/>
          <a:lstStyle/>
          <a:p>
            <a:r>
              <a:rPr lang="en-GB" b="1" u="sng" dirty="0" smtClean="0"/>
              <a:t>Further information</a:t>
            </a:r>
            <a:endParaRPr lang="en-GB" b="1" u="sng" dirty="0"/>
          </a:p>
        </p:txBody>
      </p:sp>
      <p:sp>
        <p:nvSpPr>
          <p:cNvPr id="3" name="Content Placeholder 2"/>
          <p:cNvSpPr>
            <a:spLocks noGrp="1"/>
          </p:cNvSpPr>
          <p:nvPr>
            <p:ph idx="1"/>
          </p:nvPr>
        </p:nvSpPr>
        <p:spPr>
          <a:xfrm>
            <a:off x="982327" y="2436223"/>
            <a:ext cx="9144000" cy="3127248"/>
          </a:xfrm>
        </p:spPr>
        <p:txBody>
          <a:bodyPr/>
          <a:lstStyle/>
          <a:p>
            <a:r>
              <a:rPr lang="en-GB" dirty="0" smtClean="0"/>
              <a:t>If you have any questions about the subjects discussed in this presentation, please email Ms Evans at:</a:t>
            </a:r>
          </a:p>
          <a:p>
            <a:r>
              <a:rPr lang="en-GB" dirty="0" smtClean="0">
                <a:hlinkClick r:id="rId2"/>
              </a:rPr>
              <a:t>levans326@c2ken.net</a:t>
            </a:r>
            <a:endParaRPr lang="en-GB" dirty="0" smtClean="0"/>
          </a:p>
          <a:p>
            <a:r>
              <a:rPr lang="en-GB" dirty="0" smtClean="0"/>
              <a:t>Or alternatively ring the college on 02870329026 and I can answer any questions you may have</a:t>
            </a:r>
          </a:p>
          <a:p>
            <a:pPr marL="0" indent="0">
              <a:buNone/>
            </a:pPr>
            <a:endParaRPr lang="en-GB" dirty="0" smtClean="0"/>
          </a:p>
        </p:txBody>
      </p:sp>
      <p:pic>
        <p:nvPicPr>
          <p:cNvPr id="4" name="Picture 3" descr="Download Computer Email Icons Free HD Image HQ PNG Image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1046" y="0"/>
            <a:ext cx="3280954" cy="2325189"/>
          </a:xfrm>
          <a:prstGeom prst="rect">
            <a:avLst/>
          </a:prstGeom>
        </p:spPr>
      </p:pic>
      <p:pic>
        <p:nvPicPr>
          <p:cNvPr id="5" name="Picture 4" descr="Man Phone Calls Agents · Free vector graphic on Pixaba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97834" y="4484765"/>
            <a:ext cx="3394166" cy="2157412"/>
          </a:xfrm>
          <a:prstGeom prst="rect">
            <a:avLst/>
          </a:prstGeom>
        </p:spPr>
      </p:pic>
    </p:spTree>
    <p:extLst>
      <p:ext uri="{BB962C8B-B14F-4D97-AF65-F5344CB8AC3E}">
        <p14:creationId xmlns:p14="http://schemas.microsoft.com/office/powerpoint/2010/main" val="1536395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Widescreen</PresentationFormat>
  <Paragraphs>26</Paragraphs>
  <Slides>6</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Aharoni</vt:lpstr>
      <vt:lpstr>Arial</vt:lpstr>
      <vt:lpstr>Avenir Next LT Pro</vt:lpstr>
      <vt:lpstr>PrismaticVTI</vt:lpstr>
      <vt:lpstr>Options</vt:lpstr>
      <vt:lpstr>OS Design and Creativity Contemporary Cuisine, Patisserie and Baking</vt:lpstr>
      <vt:lpstr>Hospitality or OSQ Cuisine???</vt:lpstr>
      <vt:lpstr>What will you study?</vt:lpstr>
      <vt:lpstr>Unit three: Patisserie and Baking</vt:lpstr>
      <vt:lpstr>Further information</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Options</dc:title>
  <dc:creator>A PASSMORE</dc:creator>
  <cp:lastModifiedBy>A PASSMORE</cp:lastModifiedBy>
  <cp:revision>2</cp:revision>
  <dcterms:created xsi:type="dcterms:W3CDTF">2022-02-01T08:55:55Z</dcterms:created>
  <dcterms:modified xsi:type="dcterms:W3CDTF">2022-02-01T09:07:02Z</dcterms:modified>
</cp:coreProperties>
</file>