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63" r:id="rId5"/>
    <p:sldId id="258" r:id="rId6"/>
    <p:sldId id="264" r:id="rId7"/>
    <p:sldId id="261" r:id="rId8"/>
    <p:sldId id="26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6.png"/><Relationship Id="rId5" Type="http://schemas.openxmlformats.org/officeDocument/2006/relationships/image" Target="../media/image10.jpeg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hyperlink" Target="mailto:dtasker929@c2ken.net" TargetMode="External"/><Relationship Id="rId5" Type="http://schemas.openxmlformats.org/officeDocument/2006/relationships/hyperlink" Target="mailto:gmoran263@c2ken.net" TargetMode="External"/><Relationship Id="rId4" Type="http://schemas.openxmlformats.org/officeDocument/2006/relationships/hyperlink" Target="mailto:rshaw387@c2ken.ne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52197-4EED-4CFF-8BA3-A84D844F72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116" y="651112"/>
            <a:ext cx="4529422" cy="2601011"/>
          </a:xfrm>
        </p:spPr>
        <p:txBody>
          <a:bodyPr>
            <a:normAutofit/>
          </a:bodyPr>
          <a:lstStyle/>
          <a:p>
            <a:pPr algn="l">
              <a:lnSpc>
                <a:spcPct val="90000"/>
              </a:lnSpc>
            </a:pPr>
            <a:r>
              <a:rPr lang="en-GB" sz="4400" dirty="0"/>
              <a:t>THE </a:t>
            </a:r>
            <a:r>
              <a:rPr lang="en-GB" sz="4400" dirty="0" err="1"/>
              <a:t>icT</a:t>
            </a:r>
            <a:r>
              <a:rPr lang="en-GB" sz="4400" dirty="0"/>
              <a:t>/Digital TECHNOLOGY OPTION FOR </a:t>
            </a:r>
            <a:r>
              <a:rPr lang="en-GB" sz="4400" dirty="0" smtClean="0"/>
              <a:t>SIXTH FORM</a:t>
            </a:r>
            <a:endParaRPr lang="en-GB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75D2FD-230C-46BE-A189-B1D2CEE572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4666" y="3563253"/>
            <a:ext cx="4529422" cy="914403"/>
          </a:xfrm>
        </p:spPr>
        <p:txBody>
          <a:bodyPr>
            <a:normAutofit/>
          </a:bodyPr>
          <a:lstStyle/>
          <a:p>
            <a:pPr algn="l"/>
            <a:r>
              <a:rPr lang="en-GB" dirty="0"/>
              <a:t>Ict DEPARTMENT January </a:t>
            </a:r>
            <a:r>
              <a:rPr lang="en-GB" dirty="0" smtClean="0"/>
              <a:t>2022</a:t>
            </a:r>
            <a:endParaRPr lang="en-GB" dirty="0"/>
          </a:p>
        </p:txBody>
      </p:sp>
      <p:sp>
        <p:nvSpPr>
          <p:cNvPr id="73" name="Freeform 5">
            <a:extLst>
              <a:ext uri="{FF2B5EF4-FFF2-40B4-BE49-F238E27FC236}">
                <a16:creationId xmlns:a16="http://schemas.microsoft.com/office/drawing/2014/main" id="{FA2D20C8-D62A-4649-89E6-2C094421119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5827529" y="660400"/>
            <a:ext cx="6381405" cy="6214533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75" name="Freeform 14">
            <a:extLst>
              <a:ext uri="{FF2B5EF4-FFF2-40B4-BE49-F238E27FC236}">
                <a16:creationId xmlns:a16="http://schemas.microsoft.com/office/drawing/2014/main" id="{B65BF30D-36C0-45FD-A4E7-D688AA937A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81603" y="104899"/>
            <a:ext cx="6896713" cy="6005491"/>
          </a:xfrm>
          <a:custGeom>
            <a:avLst/>
            <a:gdLst>
              <a:gd name="connsiteX0" fmla="*/ 3912717 w 6896713"/>
              <a:gd name="connsiteY0" fmla="*/ 0 h 6005491"/>
              <a:gd name="connsiteX1" fmla="*/ 6679426 w 6896713"/>
              <a:gd name="connsiteY1" fmla="*/ 1146008 h 6005491"/>
              <a:gd name="connsiteX2" fmla="*/ 6896713 w 6896713"/>
              <a:gd name="connsiteY2" fmla="*/ 1385085 h 6005491"/>
              <a:gd name="connsiteX3" fmla="*/ 6896713 w 6896713"/>
              <a:gd name="connsiteY3" fmla="*/ 1431256 h 6005491"/>
              <a:gd name="connsiteX4" fmla="*/ 6657442 w 6896713"/>
              <a:gd name="connsiteY4" fmla="*/ 1167992 h 6005491"/>
              <a:gd name="connsiteX5" fmla="*/ 3912717 w 6896713"/>
              <a:gd name="connsiteY5" fmla="*/ 31089 h 6005491"/>
              <a:gd name="connsiteX6" fmla="*/ 31089 w 6896713"/>
              <a:gd name="connsiteY6" fmla="*/ 3912717 h 6005491"/>
              <a:gd name="connsiteX7" fmla="*/ 593046 w 6896713"/>
              <a:gd name="connsiteY7" fmla="*/ 5925483 h 6005491"/>
              <a:gd name="connsiteX8" fmla="*/ 633874 w 6896713"/>
              <a:gd name="connsiteY8" fmla="*/ 5989169 h 6005491"/>
              <a:gd name="connsiteX9" fmla="*/ 607415 w 6896713"/>
              <a:gd name="connsiteY9" fmla="*/ 6005491 h 6005491"/>
              <a:gd name="connsiteX10" fmla="*/ 566458 w 6896713"/>
              <a:gd name="connsiteY10" fmla="*/ 5941603 h 6005491"/>
              <a:gd name="connsiteX11" fmla="*/ 0 w 6896713"/>
              <a:gd name="connsiteY11" fmla="*/ 3912717 h 6005491"/>
              <a:gd name="connsiteX12" fmla="*/ 3912717 w 6896713"/>
              <a:gd name="connsiteY12" fmla="*/ 0 h 6005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96713" h="6005491">
                <a:moveTo>
                  <a:pt x="3912717" y="0"/>
                </a:moveTo>
                <a:cubicBezTo>
                  <a:pt x="4993184" y="0"/>
                  <a:pt x="5971363" y="437946"/>
                  <a:pt x="6679426" y="1146008"/>
                </a:cubicBezTo>
                <a:lnTo>
                  <a:pt x="6896713" y="1385085"/>
                </a:lnTo>
                <a:lnTo>
                  <a:pt x="6896713" y="1431256"/>
                </a:lnTo>
                <a:lnTo>
                  <a:pt x="6657442" y="1167992"/>
                </a:lnTo>
                <a:cubicBezTo>
                  <a:pt x="5955006" y="465555"/>
                  <a:pt x="4984599" y="31089"/>
                  <a:pt x="3912717" y="31089"/>
                </a:cubicBezTo>
                <a:cubicBezTo>
                  <a:pt x="1768953" y="31089"/>
                  <a:pt x="31089" y="1768953"/>
                  <a:pt x="31089" y="3912717"/>
                </a:cubicBezTo>
                <a:cubicBezTo>
                  <a:pt x="31089" y="4649636"/>
                  <a:pt x="236442" y="5338592"/>
                  <a:pt x="593046" y="5925483"/>
                </a:cubicBezTo>
                <a:lnTo>
                  <a:pt x="633874" y="5989169"/>
                </a:lnTo>
                <a:lnTo>
                  <a:pt x="607415" y="6005491"/>
                </a:lnTo>
                <a:lnTo>
                  <a:pt x="566458" y="5941603"/>
                </a:lnTo>
                <a:cubicBezTo>
                  <a:pt x="206998" y="5350013"/>
                  <a:pt x="0" y="4655538"/>
                  <a:pt x="0" y="3912717"/>
                </a:cubicBezTo>
                <a:cubicBezTo>
                  <a:pt x="0" y="1751783"/>
                  <a:pt x="1751783" y="0"/>
                  <a:pt x="3912717" y="0"/>
                </a:cubicBezTo>
                <a:close/>
              </a:path>
            </a:pathLst>
          </a:custGeom>
          <a:solidFill>
            <a:srgbClr val="FFFFFF">
              <a:alpha val="4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F0C05745-FBF8-47DD-A03A-B795F52EA4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516018" y="331504"/>
            <a:ext cx="6675982" cy="5235326"/>
            <a:chOff x="5516018" y="331504"/>
            <a:chExt cx="6675982" cy="5235326"/>
          </a:xfrm>
        </p:grpSpPr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6800AD2-6F4C-4E87-8004-CB88AA6950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66830" y="3315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3D419469-1BAD-4BA7-A7C9-26080C8A45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" flipH="1">
              <a:off x="9408861" y="3383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FA4662CC-BAC9-411B-BAE7-196601D050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" flipH="1">
              <a:off x="9551700" y="34763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C45F9516-333A-4B2C-A165-DE82902571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60000" flipH="1">
              <a:off x="9688748" y="36808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865C0974-32CD-4936-9F73-88F10F5339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540000" flipH="1">
              <a:off x="9824866" y="38922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FD097924-B0E8-4C70-9B00-245649DB90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660000" flipH="1">
              <a:off x="9966867" y="41754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1F51A123-C33D-4A12-BBFD-A44B3640A8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780000" flipH="1">
              <a:off x="10104425" y="4458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FD5C4972-5343-4E80-8923-68C5286381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900000" flipH="1">
              <a:off x="10240513" y="47948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4DB0BF75-18D2-4D21-AB1A-3F10CF3533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080000" flipH="1">
              <a:off x="10373882" y="52435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471A9C0F-9C8A-48E6-8931-3078892F06D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200000" flipH="1">
              <a:off x="10505632" y="570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DD50C2A2-69E2-444D-B1AF-65C1C03028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320000" flipH="1">
              <a:off x="10637382" y="62134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0B13A06D-3256-4D71-BF07-9654D1000E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440000" flipH="1">
              <a:off x="10760965" y="69043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DBF5C00-7B72-486D-8789-B9F3322BD2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620000" flipH="1">
              <a:off x="10888991" y="755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7E9F3132-6C17-43DD-A1BC-EF2DAE9EDAC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740000" flipH="1">
              <a:off x="11010193" y="81974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8F08A3E1-7AF7-4D9C-B0C2-B8C1020E77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860000" flipH="1">
              <a:off x="11129014" y="89566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9D73BCC4-F750-42FE-9E02-61C58AC113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1980000" flipH="1">
              <a:off x="11249872" y="9680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A0A137E-E702-4BA0-949F-595AF53DF9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160000" flipH="1">
              <a:off x="11366875" y="10480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914B18AA-A63D-4253-8AB4-54ED3E37C2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280000" flipH="1">
              <a:off x="11474058" y="11315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84BB36FC-5A11-4F83-A594-ED0B0CDF56C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400000" flipH="1">
              <a:off x="11583303" y="122179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>
              <a:extLst>
                <a:ext uri="{FF2B5EF4-FFF2-40B4-BE49-F238E27FC236}">
                  <a16:creationId xmlns:a16="http://schemas.microsoft.com/office/drawing/2014/main" id="{BE980F1C-7B4C-40F0-990B-CC24A38B07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520000" flipH="1">
              <a:off x="11685344" y="132177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F12DA81-F63F-4F92-8F97-162F1BA018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700000" flipH="1">
              <a:off x="11787704" y="14176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213A5551-98C9-4C4D-9446-05F882D569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820000" flipH="1">
              <a:off x="11880859" y="15179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2F815B5E-25A1-447B-8FE9-0AC64DFD438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2940000" flipH="1">
              <a:off x="11969252" y="162743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Straight Connector 100">
              <a:extLst>
                <a:ext uri="{FF2B5EF4-FFF2-40B4-BE49-F238E27FC236}">
                  <a16:creationId xmlns:a16="http://schemas.microsoft.com/office/drawing/2014/main" id="{58CEA6C5-DE44-4ADE-9319-97045FFAE8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3060000" flipH="1">
              <a:off x="12062016" y="173601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A5EFE2F1-994B-4A60-9C0E-2443EB789F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074680" y="1910249"/>
              <a:ext cx="117320" cy="82912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AA207DB2-CD5D-4EB5-8B55-BF5405BDF39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2149943" y="2083594"/>
              <a:ext cx="39676" cy="21436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01BD028A-AD27-4D47-BC53-EA7F5687D4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" flipH="1">
              <a:off x="9127990" y="33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2BAA70FB-EAF9-43BB-9E6A-0B38D84E0CA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" flipH="1">
              <a:off x="8987576" y="33663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B8F7BD9-98A4-4A74-8559-6BC30486CC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" flipH="1">
              <a:off x="8844859" y="35117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F9398164-2E72-4ADC-9508-3C0B806DA1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" flipH="1">
              <a:off x="8706904" y="3657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6FDF5C7-09D0-4B4F-84ED-73E5A63EA1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20000" flipH="1">
              <a:off x="8568008" y="38789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85B1D9B-19B8-4BCC-B57F-98FAA68D65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840000" flipH="1">
              <a:off x="8429112" y="4100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EF9C11C6-A976-4912-A883-3DCD2CBB66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960000" flipH="1">
              <a:off x="8294968" y="4462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1FB9EE86-34EE-4248-8ED4-67AFBF632E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080000" flipH="1">
              <a:off x="8160824" y="48237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14298D4E-290B-423A-A65E-44E86BD13BB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260000" flipH="1">
              <a:off x="8027689" y="53184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D2A22923-7E4C-4E49-9F9D-6D10C1A43A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380000" flipH="1">
              <a:off x="7894554" y="58132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5DF05076-D5C5-4A5E-9097-A5DDFF3A58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500000" flipH="1">
              <a:off x="7761419" y="63079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6510A433-2AEE-4213-B1BE-E35677F3ED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620000" flipH="1">
              <a:off x="7636645" y="68980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6956F1B1-0288-4A3F-AB3A-EB104F6EF3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800000" flipH="1">
              <a:off x="7511871" y="75119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2DA20AAA-35A2-40E7-AD56-70566C2B81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1920000" flipH="1">
              <a:off x="7387899" y="81977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BC1BDB49-06FC-4F52-A911-E1843ECBE3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040000" flipH="1">
              <a:off x="7268530" y="89316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AB4811B-161F-4716-ADEA-92667B3697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160000" flipH="1">
              <a:off x="7152030" y="97658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2CBDCC34-49E8-40E9-9E56-FBDBF3AD99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340000" flipH="1">
              <a:off x="7041695" y="106002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B1921A7E-EA68-4494-82B3-AB983199F6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460000" flipH="1">
              <a:off x="6931360" y="114346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B60DDECE-FE8E-4E62-A235-233706CE8AF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580000" flipH="1">
              <a:off x="6819070" y="123586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2433F965-7D1A-4708-8551-438B353EB7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700000" flipH="1">
              <a:off x="6721359" y="133274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2DC96AF9-CED9-4AE4-8A2A-7E47DC80AA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2880000" flipH="1">
              <a:off x="6617467" y="1429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E8B9A772-886C-4CC5-AB7A-DE54870120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000000" flipH="1">
              <a:off x="6520032" y="15272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C07EBB9-14AD-4875-A729-D72E589B70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120000" flipH="1">
              <a:off x="6429579" y="16416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16DCF7DA-7605-45BD-825A-44E919F4A7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240000" flipH="1">
              <a:off x="6340532" y="17504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FA16B3B8-0ED1-44D0-851B-35E3F99E1D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420000" flipH="1">
              <a:off x="6261757" y="18601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67FB10BE-AFC3-4104-A5DE-D81835A954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540000" flipH="1">
              <a:off x="6184144" y="197961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48FB3EDE-46A5-4E95-B310-034B71E743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660000" flipH="1">
              <a:off x="6106531" y="20990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30BD7C35-CBAB-4616-8886-F748078BC2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780000" flipH="1">
              <a:off x="6043206" y="222255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7991DCE2-298D-4BB2-A213-6D01CDB464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3960000" flipH="1">
              <a:off x="5978913" y="234430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280383C4-46F0-47E6-A595-D85C17E154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080000" flipH="1">
              <a:off x="5912438" y="24706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D7C2F3E1-DB2F-4B24-B8D2-56C54DC263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200000" flipH="1">
              <a:off x="5858875" y="2600922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AC920E0-BFD9-4604-801E-7D892B13185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320000" flipH="1">
              <a:off x="5808182" y="273404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B209B796-70BC-42C9-9DF0-7FAFE31485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500000" flipH="1">
              <a:off x="5773263" y="286686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AE6B215F-0ECA-4872-AC60-CF2446ECA9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620000" flipH="1">
              <a:off x="5735963" y="300206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4439611C-FC84-4488-9D5A-37A58E68E9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740000" flipH="1">
              <a:off x="5700105" y="313891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9BA9E169-E334-400D-863B-AEA3500D27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4860000" flipH="1">
              <a:off x="5665939" y="3275489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5471C54-7AF2-45ED-ABDA-4A6E61185C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040000" flipH="1">
              <a:off x="5644476" y="341425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142A9CF5-ED42-4569-96C9-A2787B996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160000" flipH="1">
              <a:off x="5626530" y="355462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0BFF0800-4CC6-43B5-AFBF-DD22C19A43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280000" flipH="1">
              <a:off x="5616429" y="3691831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2C01E937-F1FF-404B-BB34-1038071388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400000" flipH="1">
              <a:off x="5611319" y="38353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A505AA05-5F25-4A78-9FD5-BB71835DE0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580000" flipH="1">
              <a:off x="5608540" y="3975726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>
              <a:extLst>
                <a:ext uri="{FF2B5EF4-FFF2-40B4-BE49-F238E27FC236}">
                  <a16:creationId xmlns:a16="http://schemas.microsoft.com/office/drawing/2014/main" id="{9E6CCCF5-4001-43F1-8078-BD8A4497EC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700000" flipH="1">
              <a:off x="5605761" y="411607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61E633EC-C6E5-4381-B459-75FF81D79D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820000" flipH="1">
              <a:off x="5624195" y="425421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>
              <a:extLst>
                <a:ext uri="{FF2B5EF4-FFF2-40B4-BE49-F238E27FC236}">
                  <a16:creationId xmlns:a16="http://schemas.microsoft.com/office/drawing/2014/main" id="{62F220EE-193A-4BB3-A9DC-DB7DBCFCBA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5940000" flipH="1">
              <a:off x="5642629" y="43923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C2594AA-E70A-4C91-8179-F7EBB6EFC7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120000" flipH="1">
              <a:off x="5654818" y="4536385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905B2113-9396-4A8D-A8B6-5126B46A43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240000" flipH="1">
              <a:off x="5684446" y="467136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0216FD68-CF48-40A8-AAB9-06B05CE44B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360000" flipH="1">
              <a:off x="5714074" y="4808730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AB46E9BF-D2C7-4446-98ED-BBD5C6E7FA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480000" flipH="1">
              <a:off x="5748464" y="4948474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2E84542C-1D94-4E05-8F1D-F8DE2510E6D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660000" flipH="1">
              <a:off x="5792091" y="5077607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6A5D2B96-068F-4937-A57C-F40F1168C3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780000" flipH="1">
              <a:off x="5847441" y="521122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021436FC-917C-4C9C-ADF1-ADB1A5DD99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6900000" flipH="1">
              <a:off x="5900410" y="5342458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1CE1BE7-6B5C-418C-81C3-959D5425BA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rot="-7020000" flipH="1">
              <a:off x="5955760" y="5473693"/>
              <a:ext cx="3394" cy="182880"/>
            </a:xfrm>
            <a:prstGeom prst="line">
              <a:avLst/>
            </a:prstGeom>
            <a:ln>
              <a:solidFill>
                <a:srgbClr val="FFFFFF">
                  <a:alpha val="30196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A Level Results 2019">
            <a:extLst>
              <a:ext uri="{FF2B5EF4-FFF2-40B4-BE49-F238E27FC236}">
                <a16:creationId xmlns:a16="http://schemas.microsoft.com/office/drawing/2014/main" id="{E03C2DD5-AF05-4571-AD80-61597DD55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55001" y="1934721"/>
            <a:ext cx="3686910" cy="135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">
            <a:extLst>
              <a:ext uri="{FF2B5EF4-FFF2-40B4-BE49-F238E27FC236}">
                <a16:creationId xmlns:a16="http://schemas.microsoft.com/office/drawing/2014/main" id="{3B5A41E0-1B17-4BE4-8C4A-D9D4512189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09958" y="3661068"/>
            <a:ext cx="3576996" cy="2682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TextBox 155"/>
          <p:cNvSpPr txBox="1"/>
          <p:nvPr/>
        </p:nvSpPr>
        <p:spPr>
          <a:xfrm>
            <a:off x="437637" y="4766513"/>
            <a:ext cx="52772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Press F5 for automatic presentation and audio commentary</a:t>
            </a:r>
            <a:endParaRPr lang="en-GB" sz="3200" dirty="0"/>
          </a:p>
        </p:txBody>
      </p:sp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61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061"/>
    </mc:Choice>
    <mc:Fallback>
      <p:transition spd="slow" advTm="70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4DF625-B85C-4D7A-9E4F-268A72061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81094"/>
            <a:ext cx="10131425" cy="1456267"/>
          </a:xfrm>
        </p:spPr>
        <p:txBody>
          <a:bodyPr/>
          <a:lstStyle/>
          <a:p>
            <a:r>
              <a:rPr lang="en-GB" dirty="0"/>
              <a:t>Why </a:t>
            </a:r>
            <a:r>
              <a:rPr lang="en-GB" dirty="0" smtClean="0"/>
              <a:t>study </a:t>
            </a:r>
            <a:r>
              <a:rPr lang="en-GB" dirty="0" err="1" smtClean="0"/>
              <a:t>ict</a:t>
            </a:r>
            <a:r>
              <a:rPr lang="en-GB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C2727-DEEC-4A7E-8409-70C51D488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742" y="1772951"/>
            <a:ext cx="10131425" cy="5324135"/>
          </a:xfrm>
        </p:spPr>
        <p:txBody>
          <a:bodyPr>
            <a:normAutofit fontScale="77500" lnSpcReduction="20000"/>
          </a:bodyPr>
          <a:lstStyle/>
          <a:p>
            <a:pPr fontAlgn="base"/>
            <a:r>
              <a:rPr lang="en-GB" dirty="0"/>
              <a:t>A qualification in </a:t>
            </a:r>
            <a:r>
              <a:rPr lang="en-GB" dirty="0" smtClean="0"/>
              <a:t>ICT/Digital Technology </a:t>
            </a:r>
            <a:r>
              <a:rPr lang="en-GB" dirty="0"/>
              <a:t>will give you excellent ICT knowledge, sharp analytical skills and excellent problem-solving skills. This means that when it comes to potential careers, the world is pretty much your oyster.</a:t>
            </a:r>
          </a:p>
          <a:p>
            <a:pPr marL="0" indent="0" fontAlgn="base">
              <a:buNone/>
            </a:pPr>
            <a:r>
              <a:rPr lang="en-GB" dirty="0"/>
              <a:t>No matter what career you are thinking of a qualification in Digital Technology is a major asset. IT career options include:</a:t>
            </a:r>
          </a:p>
          <a:p>
            <a:pPr fontAlgn="base"/>
            <a:r>
              <a:rPr lang="en-GB" dirty="0"/>
              <a:t>Web Designer</a:t>
            </a:r>
          </a:p>
          <a:p>
            <a:pPr fontAlgn="base"/>
            <a:r>
              <a:rPr lang="en-GB" dirty="0"/>
              <a:t>Systems Analyst</a:t>
            </a:r>
          </a:p>
          <a:p>
            <a:pPr fontAlgn="base"/>
            <a:r>
              <a:rPr lang="en-GB" dirty="0"/>
              <a:t>Graphics Designer</a:t>
            </a:r>
          </a:p>
          <a:p>
            <a:pPr fontAlgn="base"/>
            <a:r>
              <a:rPr lang="en-GB" dirty="0"/>
              <a:t>Video Games Developer</a:t>
            </a:r>
          </a:p>
          <a:p>
            <a:pPr fontAlgn="base"/>
            <a:r>
              <a:rPr lang="en-GB" dirty="0"/>
              <a:t>Warehouse Management/Stock Management</a:t>
            </a:r>
          </a:p>
          <a:p>
            <a:pPr fontAlgn="base"/>
            <a:r>
              <a:rPr lang="en-GB" dirty="0"/>
              <a:t>Apps Developer</a:t>
            </a:r>
          </a:p>
          <a:p>
            <a:pPr fontAlgn="base"/>
            <a:r>
              <a:rPr lang="en-GB" dirty="0"/>
              <a:t>User Experience Developer</a:t>
            </a:r>
          </a:p>
          <a:p>
            <a:pPr fontAlgn="base"/>
            <a:r>
              <a:rPr lang="en-GB" dirty="0"/>
              <a:t>Media (Broadcast Engineer, Multimedia Broadcaster, Sound Technician, Video Editor) </a:t>
            </a:r>
          </a:p>
          <a:p>
            <a:pPr fontAlgn="base"/>
            <a:r>
              <a:rPr lang="en-GB" dirty="0"/>
              <a:t>Financial services (Credit Analyst, Commodity Broker, Financial Risk Analyst). </a:t>
            </a:r>
          </a:p>
          <a:p>
            <a:pPr fontAlgn="base"/>
            <a:r>
              <a:rPr lang="en-GB" dirty="0"/>
              <a:t>Cybersecurity</a:t>
            </a:r>
          </a:p>
          <a:p>
            <a:pPr fontAlgn="base"/>
            <a:r>
              <a:rPr lang="en-GB" dirty="0"/>
              <a:t>Any job that requires online communication, record-keeping and promoting social media</a:t>
            </a:r>
          </a:p>
          <a:p>
            <a:pPr marL="0" indent="0" fontAlgn="base">
              <a:buNone/>
            </a:pPr>
            <a:r>
              <a:rPr lang="en-GB" sz="3000" dirty="0"/>
              <a:t>How’s that for choice? In a challenging economy where jobs are hard to come by computer skills are a real asset that open many career paths and allow you to access jobs that earn well above the average salary!</a:t>
            </a:r>
          </a:p>
          <a:p>
            <a:pPr marL="0" indent="0" fontAlgn="base">
              <a:buNone/>
            </a:pPr>
            <a:endParaRPr lang="en-GB" dirty="0"/>
          </a:p>
          <a:p>
            <a:pPr marL="0" indent="0" fontAlgn="base">
              <a:buNone/>
            </a:pPr>
            <a:endParaRPr lang="en-GB" dirty="0"/>
          </a:p>
          <a:p>
            <a:pPr fontAlgn="base"/>
            <a:endParaRPr lang="en-GB" dirty="0"/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35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384"/>
    </mc:Choice>
    <mc:Fallback>
      <p:transition spd="slow" advTm="113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51019A-68CB-43FB-B790-25616F95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6892" y="609600"/>
            <a:ext cx="5550334" cy="1456267"/>
          </a:xfrm>
        </p:spPr>
        <p:txBody>
          <a:bodyPr>
            <a:normAutofit/>
          </a:bodyPr>
          <a:lstStyle/>
          <a:p>
            <a:r>
              <a:rPr lang="en-GB" dirty="0"/>
              <a:t>STUDYING COMPUTERS IS NOT JUST FOR BOYS!</a:t>
            </a:r>
          </a:p>
        </p:txBody>
      </p:sp>
      <p:pic>
        <p:nvPicPr>
          <p:cNvPr id="3076" name="Picture 4" descr="First all-female team heading to computer science competition | CTV News">
            <a:extLst>
              <a:ext uri="{FF2B5EF4-FFF2-40B4-BE49-F238E27FC236}">
                <a16:creationId xmlns:a16="http://schemas.microsoft.com/office/drawing/2014/main" id="{170F83F1-1CFF-4AF4-B3E1-857AEAAB6C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7" r="5413"/>
          <a:stretch/>
        </p:blipFill>
        <p:spPr bwMode="auto">
          <a:xfrm>
            <a:off x="20" y="1"/>
            <a:ext cx="463598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Three students - two male and one female - examine a computer screen in this photo">
            <a:extLst>
              <a:ext uri="{FF2B5EF4-FFF2-40B4-BE49-F238E27FC236}">
                <a16:creationId xmlns:a16="http://schemas.microsoft.com/office/drawing/2014/main" id="{37FD3A81-680D-48C1-BC02-AC44BD4822B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61" r="15109" b="-2"/>
          <a:stretch/>
        </p:blipFill>
        <p:spPr bwMode="auto">
          <a:xfrm>
            <a:off x="20" y="3429001"/>
            <a:ext cx="4635988" cy="342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B4E57998-7D20-4BE8-9019-4A4122CE3E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590" y="3429000"/>
            <a:ext cx="4637598" cy="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1E0DA-42B8-4CAC-8DB6-80868E52D3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6892" y="2142067"/>
            <a:ext cx="6636928" cy="4585304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There is a false perception that ICT/Digital Technology is a subject more suited toward male students – this could not be further from the truth!</a:t>
            </a:r>
          </a:p>
          <a:p>
            <a:pPr>
              <a:lnSpc>
                <a:spcPct val="90000"/>
              </a:lnSpc>
            </a:pPr>
            <a:r>
              <a:rPr lang="en-GB" dirty="0"/>
              <a:t>Recently one of our female students achieved an A* in her Digital Technology GCSE course and all 6 female students in last year’s Year 14 A Level class achieved a Distinction* overall (which is the highest grade achievable)!</a:t>
            </a:r>
          </a:p>
          <a:p>
            <a:pPr>
              <a:lnSpc>
                <a:spcPct val="90000"/>
              </a:lnSpc>
            </a:pPr>
            <a:r>
              <a:rPr lang="en-GB" dirty="0"/>
              <a:t>As a department we are very proud of our results at GCSE and A Level – both girls and boys have performed brilliantly and enjoyed the courses very much!</a:t>
            </a:r>
          </a:p>
          <a:p>
            <a:pPr>
              <a:lnSpc>
                <a:spcPct val="90000"/>
              </a:lnSpc>
            </a:pPr>
            <a:r>
              <a:rPr lang="en-GB" dirty="0"/>
              <a:t>The number of women taking places on computer courses has more than doubled in recent years. Only 22% of students on computer-related University courses were female just 6 years ago – that number has grown now to over 45% in many cases!</a:t>
            </a:r>
          </a:p>
          <a:p>
            <a:pPr marL="0" indent="0">
              <a:lnSpc>
                <a:spcPct val="90000"/>
              </a:lnSpc>
              <a:buNone/>
            </a:pPr>
            <a:endParaRPr lang="en-GB" sz="1500" dirty="0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EC01BF1-FEAA-4AF6-96A5-24556C1F6B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42096" y="0"/>
            <a:ext cx="680" cy="6858000"/>
          </a:xfrm>
          <a:prstGeom prst="line">
            <a:avLst/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019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32"/>
    </mc:Choice>
    <mc:Fallback>
      <p:transition spd="slow" advTm="150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05E6A-3409-4A2A-8B29-61449EE66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300" y="0"/>
            <a:ext cx="10131425" cy="1456267"/>
          </a:xfrm>
        </p:spPr>
        <p:txBody>
          <a:bodyPr/>
          <a:lstStyle/>
          <a:p>
            <a:r>
              <a:rPr lang="en-GB" dirty="0"/>
              <a:t>COURSE AIM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D6651E-B650-487A-A0E7-53107CBC8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892" y="998291"/>
            <a:ext cx="11669085" cy="5612234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r>
              <a:rPr lang="en-GB" sz="2800" dirty="0" smtClean="0"/>
              <a:t>Cambridge </a:t>
            </a:r>
            <a:r>
              <a:rPr lang="en-GB" sz="2800" dirty="0"/>
              <a:t>Technicals in IT allows students to gain an insight into IT with a wide range of units that provide students with practical and project-based opportunities to develop knowledge and skills.</a:t>
            </a:r>
          </a:p>
          <a:p>
            <a:r>
              <a:rPr lang="en-GB" sz="2800" dirty="0" smtClean="0"/>
              <a:t>To give student full UCAS points the equivalent of one full A Level</a:t>
            </a:r>
          </a:p>
          <a:p>
            <a:r>
              <a:rPr lang="en-GB" sz="2800" dirty="0" smtClean="0"/>
              <a:t>Develop a wide range of computer skills</a:t>
            </a:r>
          </a:p>
          <a:p>
            <a:r>
              <a:rPr lang="en-GB" sz="2800" dirty="0" smtClean="0"/>
              <a:t>Develop problem-solving and thinking skills</a:t>
            </a:r>
          </a:p>
          <a:p>
            <a:r>
              <a:rPr lang="en-GB" sz="2800" dirty="0" smtClean="0"/>
              <a:t>Acquire modern computing skills desirable to a broad range of careers </a:t>
            </a:r>
            <a:endParaRPr lang="en-GB" sz="2800" dirty="0"/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1625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84"/>
    </mc:Choice>
    <mc:Fallback>
      <p:transition spd="slow" advTm="99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D392B-809B-49CC-86A5-2F0735305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69" y="-104241"/>
            <a:ext cx="10131425" cy="1456267"/>
          </a:xfrm>
        </p:spPr>
        <p:txBody>
          <a:bodyPr/>
          <a:lstStyle/>
          <a:p>
            <a:r>
              <a:rPr lang="en-GB" dirty="0"/>
              <a:t> </a:t>
            </a:r>
            <a:r>
              <a:rPr lang="en-GB" dirty="0" smtClean="0"/>
              <a:t>OCR CAMBRIDGE TECHNICAL ICT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08E37-D20C-429B-AAC7-3CEAA4ACF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2579" y="1521281"/>
            <a:ext cx="10131425" cy="523185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sz="3200" dirty="0"/>
              <a:t>What you will be studying:</a:t>
            </a:r>
          </a:p>
          <a:p>
            <a:pPr marL="0" indent="0">
              <a:buNone/>
            </a:pPr>
            <a:r>
              <a:rPr lang="en-GB" sz="3200" dirty="0">
                <a:solidFill>
                  <a:schemeClr val="bg2"/>
                </a:solidFill>
                <a:highlight>
                  <a:srgbClr val="FFFF00"/>
                </a:highlight>
              </a:rPr>
              <a:t>YEAR </a:t>
            </a:r>
            <a:r>
              <a:rPr lang="en-GB" sz="3200" dirty="0" smtClean="0">
                <a:solidFill>
                  <a:schemeClr val="bg2"/>
                </a:solidFill>
                <a:highlight>
                  <a:srgbClr val="FFFF00"/>
                </a:highlight>
              </a:rPr>
              <a:t>13</a:t>
            </a:r>
            <a:endParaRPr lang="en-GB" sz="3200" dirty="0">
              <a:solidFill>
                <a:schemeClr val="bg2"/>
              </a:solidFill>
              <a:highlight>
                <a:srgbClr val="FFFF00"/>
              </a:highlight>
            </a:endParaRPr>
          </a:p>
          <a:p>
            <a:r>
              <a:rPr lang="en-GB" sz="3200" dirty="0"/>
              <a:t>Unit 1: </a:t>
            </a:r>
            <a:r>
              <a:rPr lang="en-GB" sz="3200" dirty="0" smtClean="0"/>
              <a:t>Communication and Employability Skills</a:t>
            </a:r>
          </a:p>
          <a:p>
            <a:r>
              <a:rPr lang="en-GB" sz="3200" dirty="0" smtClean="0"/>
              <a:t>Unit 2: Information Systems</a:t>
            </a:r>
          </a:p>
          <a:p>
            <a:r>
              <a:rPr lang="en-GB" sz="3200" dirty="0" smtClean="0"/>
              <a:t>Unit 19: Spreadsheet Modelling</a:t>
            </a:r>
          </a:p>
          <a:p>
            <a:endParaRPr lang="en-GB" sz="3200" dirty="0"/>
          </a:p>
          <a:p>
            <a:pPr marL="0" indent="0">
              <a:buNone/>
            </a:pPr>
            <a:r>
              <a:rPr lang="en-GB" sz="3200" dirty="0">
                <a:solidFill>
                  <a:schemeClr val="bg2"/>
                </a:solidFill>
                <a:highlight>
                  <a:srgbClr val="FFFF00"/>
                </a:highlight>
              </a:rPr>
              <a:t>YEAR </a:t>
            </a:r>
            <a:r>
              <a:rPr lang="en-GB" sz="3200" dirty="0" smtClean="0">
                <a:solidFill>
                  <a:schemeClr val="bg2"/>
                </a:solidFill>
                <a:highlight>
                  <a:srgbClr val="FFFF00"/>
                </a:highlight>
              </a:rPr>
              <a:t>14</a:t>
            </a:r>
            <a:endParaRPr lang="en-GB" sz="3200" dirty="0">
              <a:solidFill>
                <a:schemeClr val="bg2"/>
              </a:solidFill>
              <a:highlight>
                <a:srgbClr val="FFFF00"/>
              </a:highlight>
            </a:endParaRPr>
          </a:p>
          <a:p>
            <a:r>
              <a:rPr lang="en-GB" sz="3200" dirty="0" smtClean="0"/>
              <a:t>Unit 23: Database Design</a:t>
            </a:r>
          </a:p>
          <a:p>
            <a:r>
              <a:rPr lang="en-GB" sz="3200" dirty="0" smtClean="0"/>
              <a:t>Unit 27: Digital Graphics</a:t>
            </a:r>
          </a:p>
          <a:p>
            <a:r>
              <a:rPr lang="en-GB" sz="3200" b="1" dirty="0" smtClean="0"/>
              <a:t>Unit 43: Understanding social media for business</a:t>
            </a:r>
          </a:p>
          <a:p>
            <a:endParaRPr lang="en-GB" sz="3200" b="1" dirty="0" smtClean="0"/>
          </a:p>
          <a:p>
            <a:pPr marL="0" indent="0">
              <a:buNone/>
            </a:pPr>
            <a:r>
              <a:rPr lang="en-GB" sz="3200" b="1" dirty="0" smtClean="0"/>
              <a:t>Method </a:t>
            </a:r>
            <a:r>
              <a:rPr lang="en-GB" sz="3200" b="1" dirty="0"/>
              <a:t>of study: </a:t>
            </a: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100% Coursework</a:t>
            </a:r>
            <a:endParaRPr lang="en-GB" sz="3200" dirty="0"/>
          </a:p>
          <a:p>
            <a:endParaRPr lang="en-GB" sz="3200" dirty="0"/>
          </a:p>
          <a:p>
            <a:endParaRPr lang="en-GB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49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520"/>
    </mc:Choice>
    <mc:Fallback>
      <p:transition spd="slow" advTm="135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37A7B-50AD-41EA-89B1-83152FC80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764" y="0"/>
            <a:ext cx="6593075" cy="1612490"/>
          </a:xfrm>
        </p:spPr>
        <p:txBody>
          <a:bodyPr>
            <a:normAutofit/>
          </a:bodyPr>
          <a:lstStyle/>
          <a:p>
            <a:r>
              <a:rPr lang="en-GB" dirty="0"/>
              <a:t>Progression opportunities</a:t>
            </a:r>
          </a:p>
        </p:txBody>
      </p:sp>
      <p:pic>
        <p:nvPicPr>
          <p:cNvPr id="5122" name="Picture 2" descr="IT – EDUCAnet Erasmus+ Courses">
            <a:extLst>
              <a:ext uri="{FF2B5EF4-FFF2-40B4-BE49-F238E27FC236}">
                <a16:creationId xmlns:a16="http://schemas.microsoft.com/office/drawing/2014/main" id="{CF962D42-1D32-4BDF-B23E-20D314F8A6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09" r="19896"/>
          <a:stretch/>
        </p:blipFill>
        <p:spPr bwMode="auto">
          <a:xfrm>
            <a:off x="20" y="975"/>
            <a:ext cx="46359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05478-EF99-48EE-A496-1B2961A88D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5458" y="1380930"/>
            <a:ext cx="6593075" cy="527179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sz="2800" b="1" dirty="0" smtClean="0"/>
              <a:t>University courses (full UCAS points equivalent to an A Level</a:t>
            </a:r>
          </a:p>
          <a:p>
            <a:pPr>
              <a:lnSpc>
                <a:spcPct val="90000"/>
              </a:lnSpc>
            </a:pPr>
            <a:r>
              <a:rPr lang="en-GB" sz="2800" b="1" dirty="0" smtClean="0"/>
              <a:t>Employment opportunities involving need for computing skills</a:t>
            </a:r>
          </a:p>
          <a:p>
            <a:pPr>
              <a:lnSpc>
                <a:spcPct val="90000"/>
              </a:lnSpc>
            </a:pPr>
            <a:r>
              <a:rPr lang="en-GB" sz="2800" b="1" smtClean="0"/>
              <a:t>Business-based Apprenticeships</a:t>
            </a:r>
            <a:r>
              <a:rPr lang="en-GB" sz="1500" b="1" dirty="0"/>
              <a:t/>
            </a:r>
            <a:br>
              <a:rPr lang="en-GB" sz="1500" b="1" dirty="0"/>
            </a:br>
            <a:r>
              <a:rPr lang="en-GB" sz="2000" dirty="0"/>
              <a:t> </a:t>
            </a:r>
          </a:p>
          <a:p>
            <a:pPr>
              <a:lnSpc>
                <a:spcPct val="90000"/>
              </a:lnSpc>
            </a:pPr>
            <a:endParaRPr lang="en-GB" sz="15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699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2999"/>
    </mc:Choice>
    <mc:Fallback>
      <p:transition spd="slow" advTm="129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C8018-D174-49D2-89C0-0B6D86211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620" y="-99527"/>
            <a:ext cx="8350898" cy="1456267"/>
          </a:xfrm>
        </p:spPr>
        <p:txBody>
          <a:bodyPr>
            <a:normAutofit/>
          </a:bodyPr>
          <a:lstStyle/>
          <a:p>
            <a:r>
              <a:rPr lang="en-GB" sz="3200" dirty="0"/>
              <a:t>PAST ICT/DIGITAL TECHNOLOGY PUPIL SUCCESSES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12E2AF-18EE-4A10-A0E9-855B9A547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8620" y="998377"/>
            <a:ext cx="8192278" cy="5551714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Dominic Holmes completed his GCSEs and 6th form here at North Coast Integrated College. He loved studying ICT and it was among his favourite subjects.</a:t>
            </a:r>
          </a:p>
          <a:p>
            <a:pPr>
              <a:lnSpc>
                <a:spcPct val="90000"/>
              </a:lnSpc>
            </a:pPr>
            <a:r>
              <a:rPr lang="en-GB" dirty="0"/>
              <a:t>He went on to study Computing with Game Development at Ulster University where he graduated with a first-class Honours degree. He was encouraged to pursue further education and applied for a PhD at Ulster University which focused on how to apply computer technology to healthcare, particularly for the rehabilitation of people who have suffered a stroke. He completed his PhD in 2018 and continues today to conduct research for Ulster University related to healthcare technologies. From his research, he co-founded and is currently CTO of </a:t>
            </a:r>
            <a:r>
              <a:rPr lang="en-GB" dirty="0" err="1"/>
              <a:t>eXRT</a:t>
            </a:r>
            <a:r>
              <a:rPr lang="en-GB" dirty="0"/>
              <a:t> Intelligent Healthcare, which delivers healthcare products to improve patient mobility and healthcare practices. </a:t>
            </a:r>
            <a:r>
              <a:rPr lang="en-GB" dirty="0" err="1"/>
              <a:t>eXRt’s</a:t>
            </a:r>
            <a:r>
              <a:rPr lang="en-GB" dirty="0"/>
              <a:t> current product provides stroke patients with a fun way of performing their physiotherapy at home using virtual reality devices; their physiotherapist can remotely monitor their progress from a mobile app in real-time. </a:t>
            </a:r>
          </a:p>
          <a:p>
            <a:pPr>
              <a:lnSpc>
                <a:spcPct val="90000"/>
              </a:lnSpc>
            </a:pPr>
            <a:r>
              <a:rPr lang="en-GB" dirty="0"/>
              <a:t>This product has been used in research with the NHS, Italian and Norwegian hospitals , with more plans to expand across UK/Europe. The company is still in start-up phase and is involved in several investor funding events such as INVENT2020 by Catalyst in Belfast. It was just announced recently that the company is a finalist in the competition. </a:t>
            </a:r>
          </a:p>
          <a:p>
            <a:pPr>
              <a:lnSpc>
                <a:spcPct val="90000"/>
              </a:lnSpc>
            </a:pPr>
            <a:r>
              <a:rPr lang="en-GB" dirty="0"/>
              <a:t>One of the company employees is also a past pupil of NCIC student, Roisin Holmes who graduated from Ulster University with a first-class Honours degree in Computing. She has been working on the development of the product and plays an important role in social media and marketing of the product. </a:t>
            </a:r>
          </a:p>
          <a:p>
            <a:pPr>
              <a:lnSpc>
                <a:spcPct val="90000"/>
              </a:lnSpc>
            </a:pPr>
            <a:endParaRPr lang="en-GB" sz="1100" dirty="0"/>
          </a:p>
        </p:txBody>
      </p:sp>
      <p:pic>
        <p:nvPicPr>
          <p:cNvPr id="2050" name="Picture 2" descr="Image may contain: 1 person, glasses and close-up">
            <a:extLst>
              <a:ext uri="{FF2B5EF4-FFF2-40B4-BE49-F238E27FC236}">
                <a16:creationId xmlns:a16="http://schemas.microsoft.com/office/drawing/2014/main" id="{06534009-DC2F-4AB7-8624-70C2A45D5D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7" r="14619" b="2"/>
          <a:stretch/>
        </p:blipFill>
        <p:spPr bwMode="auto">
          <a:xfrm>
            <a:off x="8449353" y="440093"/>
            <a:ext cx="3445714" cy="4800599"/>
          </a:xfrm>
          <a:prstGeom prst="roundRect">
            <a:avLst>
              <a:gd name="adj" fmla="val 4380"/>
            </a:avLst>
          </a:prstGeom>
          <a:noFill/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663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80"/>
    </mc:Choice>
    <mc:Fallback>
      <p:transition spd="slow" advTm="136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1107F-1D1F-41BA-BE2F-05F13A738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Any further 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C6492-551C-44C5-B183-E78720C47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/>
              <a:t>Please feel free to send an email message </a:t>
            </a:r>
            <a:r>
              <a:rPr lang="en-GB" sz="3200" dirty="0" smtClean="0"/>
              <a:t>to Mrs Shaw </a:t>
            </a:r>
            <a:r>
              <a:rPr lang="en-GB" sz="3200" dirty="0" smtClean="0">
                <a:hlinkClick r:id="rId4"/>
              </a:rPr>
              <a:t>rshaw387@c2ken.net</a:t>
            </a:r>
            <a:r>
              <a:rPr lang="en-GB" sz="3200" dirty="0" smtClean="0"/>
              <a:t>, Mr Moran </a:t>
            </a:r>
            <a:r>
              <a:rPr lang="en-GB" sz="3200" dirty="0" smtClean="0">
                <a:hlinkClick r:id="rId5"/>
              </a:rPr>
              <a:t>gmoran263@c2ken.net</a:t>
            </a:r>
            <a:r>
              <a:rPr lang="en-GB" sz="3200" dirty="0" smtClean="0"/>
              <a:t> or Mrs Tasker </a:t>
            </a:r>
            <a:r>
              <a:rPr lang="en-GB" sz="3200" dirty="0" smtClean="0">
                <a:hlinkClick r:id="rId6"/>
              </a:rPr>
              <a:t>dtasker929@c2ken.net</a:t>
            </a:r>
            <a:r>
              <a:rPr lang="en-GB" sz="3200" dirty="0" smtClean="0"/>
              <a:t> with </a:t>
            </a:r>
            <a:r>
              <a:rPr lang="en-GB" sz="3200" dirty="0"/>
              <a:t>any questions you have about your options and the Digital Technology </a:t>
            </a:r>
            <a:r>
              <a:rPr lang="en-GB" sz="3200" dirty="0" smtClean="0"/>
              <a:t>course. Or feel free to call in to talk to these teachers who will be delighted to hear from you</a:t>
            </a:r>
            <a:endParaRPr lang="en-GB" sz="3200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488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126"/>
    </mc:Choice>
    <mc:Fallback>
      <p:transition spd="slow" advTm="11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832</Words>
  <Application>Microsoft Office PowerPoint</Application>
  <PresentationFormat>Widescreen</PresentationFormat>
  <Paragraphs>57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Celestial</vt:lpstr>
      <vt:lpstr>THE icT/Digital TECHNOLOGY OPTION FOR SIXTH FORM</vt:lpstr>
      <vt:lpstr>Why study ict?</vt:lpstr>
      <vt:lpstr>STUDYING COMPUTERS IS NOT JUST FOR BOYS!</vt:lpstr>
      <vt:lpstr>COURSE AIM</vt:lpstr>
      <vt:lpstr> OCR CAMBRIDGE TECHNICAL ICT</vt:lpstr>
      <vt:lpstr>Progression opportunities</vt:lpstr>
      <vt:lpstr>PAST ICT/DIGITAL TECHNOLOGY PUPIL SUCCESSES</vt:lpstr>
      <vt:lpstr>Any further 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icT/Digital TECHNOLOGY OPTION FOR YEAR 10S</dc:title>
  <dc:creator>G MORAN</dc:creator>
  <cp:lastModifiedBy>R SHAW</cp:lastModifiedBy>
  <cp:revision>19</cp:revision>
  <dcterms:created xsi:type="dcterms:W3CDTF">2021-01-18T19:00:32Z</dcterms:created>
  <dcterms:modified xsi:type="dcterms:W3CDTF">2022-01-27T14:50:27Z</dcterms:modified>
</cp:coreProperties>
</file>