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8" r:id="rId3"/>
    <p:sldId id="297" r:id="rId4"/>
    <p:sldId id="259" r:id="rId5"/>
    <p:sldId id="302" r:id="rId6"/>
    <p:sldId id="298" r:id="rId7"/>
    <p:sldId id="303" r:id="rId8"/>
    <p:sldId id="265" r:id="rId9"/>
    <p:sldId id="304" r:id="rId10"/>
    <p:sldId id="301" r:id="rId11"/>
    <p:sldId id="266" r:id="rId12"/>
    <p:sldId id="275" r:id="rId13"/>
  </p:sldIdLst>
  <p:sldSz cx="9144000" cy="5143500" type="screen16x9"/>
  <p:notesSz cx="6858000" cy="9144000"/>
  <p:embeddedFontLst>
    <p:embeddedFont>
      <p:font typeface="Barlow SemiBold" panose="020B0604020202020204" charset="0"/>
      <p:regular r:id="rId15"/>
      <p:bold r:id="rId16"/>
      <p:italic r:id="rId17"/>
      <p:boldItalic r:id="rId18"/>
    </p:embeddedFont>
    <p:embeddedFont>
      <p:font typeface="Candara" panose="020E0502030303020204" pitchFamily="34" charset="0"/>
      <p:regular r:id="rId19"/>
      <p:bold r:id="rId20"/>
      <p:italic r:id="rId21"/>
      <p:boldItalic r:id="rId22"/>
    </p:embeddedFont>
    <p:embeddedFont>
      <p:font typeface="Barlow"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Barlow Light" panose="020B0604020202020204" charset="0"/>
      <p:regular r:id="rId31"/>
      <p:bold r:id="rId32"/>
      <p:italic r:id="rId33"/>
      <p:boldItalic r:id="rId34"/>
    </p:embeddedFont>
    <p:embeddedFont>
      <p:font typeface="Barlow Medium"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57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9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39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149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501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05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0" y="752088"/>
            <a:ext cx="8762909" cy="3105763"/>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614975" y="2026650"/>
            <a:ext cx="4969500" cy="5637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614975" y="2611075"/>
            <a:ext cx="4969500" cy="2772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grpSp>
        <p:nvGrpSpPr>
          <p:cNvPr id="106" name="Google Shape;106;p9"/>
          <p:cNvGrpSpPr/>
          <p:nvPr/>
        </p:nvGrpSpPr>
        <p:grpSpPr>
          <a:xfrm>
            <a:off x="0" y="4762400"/>
            <a:ext cx="603997" cy="381100"/>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9"/>
          <p:cNvGrpSpPr/>
          <p:nvPr/>
        </p:nvGrpSpPr>
        <p:grpSpPr>
          <a:xfrm>
            <a:off x="381000" y="0"/>
            <a:ext cx="8763111" cy="1310918"/>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9"/>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grpSp>
        <p:nvGrpSpPr>
          <p:cNvPr id="133" name="Google Shape;133;p11"/>
          <p:cNvGrpSpPr/>
          <p:nvPr/>
        </p:nvGrpSpPr>
        <p:grpSpPr>
          <a:xfrm>
            <a:off x="0" y="4762400"/>
            <a:ext cx="603997" cy="381100"/>
            <a:chOff x="0" y="4762400"/>
            <a:chExt cx="603997" cy="381100"/>
          </a:xfrm>
        </p:grpSpPr>
        <p:sp>
          <p:nvSpPr>
            <p:cNvPr id="134" name="Google Shape;134;p1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1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37" name="Google Shape;137;p11"/>
          <p:cNvGrpSpPr/>
          <p:nvPr/>
        </p:nvGrpSpPr>
        <p:grpSpPr>
          <a:xfrm rot="10800000">
            <a:off x="125800" y="4"/>
            <a:ext cx="9018200" cy="468805"/>
            <a:chOff x="8" y="4674804"/>
            <a:chExt cx="9018200" cy="468805"/>
          </a:xfrm>
        </p:grpSpPr>
        <p:sp>
          <p:nvSpPr>
            <p:cNvPr id="138" name="Google Shape;138;p11"/>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40" name="Google Shape;140;p11"/>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ribbon">
  <p:cSld name="BLANK_1">
    <p:spTree>
      <p:nvGrpSpPr>
        <p:cNvPr id="1" name="Shape 141"/>
        <p:cNvGrpSpPr/>
        <p:nvPr/>
      </p:nvGrpSpPr>
      <p:grpSpPr>
        <a:xfrm>
          <a:off x="0" y="0"/>
          <a:ext cx="0" cy="0"/>
          <a:chOff x="0" y="0"/>
          <a:chExt cx="0" cy="0"/>
        </a:xfrm>
      </p:grpSpPr>
      <p:grpSp>
        <p:nvGrpSpPr>
          <p:cNvPr id="142" name="Google Shape;142;p12"/>
          <p:cNvGrpSpPr/>
          <p:nvPr/>
        </p:nvGrpSpPr>
        <p:grpSpPr>
          <a:xfrm>
            <a:off x="0" y="4762400"/>
            <a:ext cx="603997" cy="381100"/>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2"/>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46" name="Google Shape;146;p12"/>
          <p:cNvGrpSpPr/>
          <p:nvPr/>
        </p:nvGrpSpPr>
        <p:grpSpPr>
          <a:xfrm rot="10800000">
            <a:off x="0" y="-47"/>
            <a:ext cx="9144000" cy="5157522"/>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13"/>
          <p:cNvGrpSpPr/>
          <p:nvPr/>
        </p:nvGrpSpPr>
        <p:grpSpPr>
          <a:xfrm>
            <a:off x="8013742" y="4015142"/>
            <a:ext cx="600715" cy="600715"/>
            <a:chOff x="8762414" y="2939573"/>
            <a:chExt cx="457200" cy="457200"/>
          </a:xfrm>
        </p:grpSpPr>
        <p:sp>
          <p:nvSpPr>
            <p:cNvPr id="155" name="Google Shape;155;p13"/>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3"/>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3"/>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 name="Google Shape;158;p13"/>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dirty="0" smtClean="0"/>
              <a:t>BTEC Level 3 Applied Science </a:t>
            </a:r>
            <a:endParaRPr dirty="0"/>
          </a:p>
        </p:txBody>
      </p:sp>
      <p:pic>
        <p:nvPicPr>
          <p:cNvPr id="7" name="Picture 2" descr="A Level Results 2019">
            <a:extLst>
              <a:ext uri="{FF2B5EF4-FFF2-40B4-BE49-F238E27FC236}">
                <a16:creationId xmlns:a16="http://schemas.microsoft.com/office/drawing/2014/main" id="{E03C2DD5-AF05-4571-AD80-61597DD559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4258" y="3502653"/>
            <a:ext cx="2129742" cy="1500543"/>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27"/>
          <p:cNvSpPr txBox="1">
            <a:spLocks noGrp="1"/>
          </p:cNvSpPr>
          <p:nvPr>
            <p:ph type="subTitle" idx="4294967295"/>
          </p:nvPr>
        </p:nvSpPr>
        <p:spPr>
          <a:xfrm>
            <a:off x="5833640" y="1045979"/>
            <a:ext cx="2485638" cy="78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b="1" dirty="0" smtClean="0">
                <a:solidFill>
                  <a:schemeClr val="bg1"/>
                </a:solidFill>
              </a:rPr>
              <a:t>Both qualifications are currently acceptable as Science ‘A’ Levels on courses that do not specifically require ‘A’ level Science.</a:t>
            </a:r>
            <a:endParaRPr b="1" dirty="0">
              <a:solidFill>
                <a:schemeClr val="bg1"/>
              </a:solidFill>
            </a:endParaRPr>
          </a:p>
        </p:txBody>
      </p:sp>
      <p:sp>
        <p:nvSpPr>
          <p:cNvPr id="346" name="Google Shape;346;p2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3074" name="Picture 2" descr="Best Jobs You Can Do With A Bachelor Of Science In Clinical Laboratory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94744"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83039" y="335667"/>
            <a:ext cx="1180617" cy="584775"/>
          </a:xfrm>
          <a:prstGeom prst="rect">
            <a:avLst/>
          </a:prstGeom>
          <a:solidFill>
            <a:schemeClr val="tx1"/>
          </a:solidFill>
        </p:spPr>
        <p:txBody>
          <a:bodyPr wrap="square" rtlCol="0">
            <a:spAutoFit/>
          </a:bodyPr>
          <a:lstStyle/>
          <a:p>
            <a:r>
              <a:rPr lang="en-GB" sz="2000" dirty="0" smtClean="0">
                <a:solidFill>
                  <a:schemeClr val="bg1"/>
                </a:solidFill>
              </a:rPr>
              <a:t>Careers</a:t>
            </a:r>
            <a:r>
              <a:rPr lang="en-GB" sz="3200" dirty="0" smtClean="0">
                <a:solidFill>
                  <a:schemeClr val="bg1"/>
                </a:solidFill>
              </a:rPr>
              <a:t> </a:t>
            </a:r>
            <a:endParaRPr lang="en-GB" sz="3200" dirty="0">
              <a:solidFill>
                <a:schemeClr val="bg1"/>
              </a:solidFill>
            </a:endParaRPr>
          </a:p>
        </p:txBody>
      </p:sp>
    </p:spTree>
    <p:extLst>
      <p:ext uri="{BB962C8B-B14F-4D97-AF65-F5344CB8AC3E}">
        <p14:creationId xmlns:p14="http://schemas.microsoft.com/office/powerpoint/2010/main" val="20363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5" name="Google Shape;265;p23"/>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050" name="Picture 2" descr="https://areteem.org/blog/wp-content/uploads/2015/02/science-jobs-wo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Google Shape;463;p32"/>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464" name="Google Shape;464;p32"/>
          <p:cNvGrpSpPr/>
          <p:nvPr/>
        </p:nvGrpSpPr>
        <p:grpSpPr>
          <a:xfrm>
            <a:off x="5289629" y="648849"/>
            <a:ext cx="2928395" cy="3845766"/>
            <a:chOff x="2547150" y="238125"/>
            <a:chExt cx="2525675" cy="5238750"/>
          </a:xfrm>
        </p:grpSpPr>
        <p:sp>
          <p:nvSpPr>
            <p:cNvPr id="465" name="Google Shape;465;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dist="19050" dir="54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32"/>
          <p:cNvSpPr txBox="1">
            <a:spLocks noGrp="1"/>
          </p:cNvSpPr>
          <p:nvPr>
            <p:ph type="title"/>
          </p:nvPr>
        </p:nvSpPr>
        <p:spPr>
          <a:xfrm>
            <a:off x="494659" y="648849"/>
            <a:ext cx="3613200" cy="91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600" dirty="0" smtClean="0"/>
              <a:t>Any Questions?</a:t>
            </a:r>
            <a:endParaRPr sz="3600" dirty="0"/>
          </a:p>
        </p:txBody>
      </p:sp>
      <p:sp>
        <p:nvSpPr>
          <p:cNvPr id="3" name="TextBox 2"/>
          <p:cNvSpPr txBox="1"/>
          <p:nvPr/>
        </p:nvSpPr>
        <p:spPr>
          <a:xfrm>
            <a:off x="5531609" y="1002336"/>
            <a:ext cx="2442259" cy="3385542"/>
          </a:xfrm>
          <a:prstGeom prst="rect">
            <a:avLst/>
          </a:prstGeom>
          <a:noFill/>
        </p:spPr>
        <p:txBody>
          <a:bodyPr wrap="square" rtlCol="0">
            <a:spAutoFit/>
          </a:bodyPr>
          <a:lstStyle/>
          <a:p>
            <a:pPr marL="0" indent="0">
              <a:buNone/>
            </a:pPr>
            <a:r>
              <a:rPr lang="en-GB" sz="2000" dirty="0">
                <a:solidFill>
                  <a:schemeClr val="bg1"/>
                </a:solidFill>
              </a:rPr>
              <a:t>Please feel free to send an email to Mrs </a:t>
            </a:r>
            <a:r>
              <a:rPr lang="en-GB" sz="2000" dirty="0" smtClean="0">
                <a:solidFill>
                  <a:schemeClr val="bg1"/>
                </a:solidFill>
              </a:rPr>
              <a:t>Brown </a:t>
            </a:r>
            <a:r>
              <a:rPr lang="en-GB" sz="2000" dirty="0" smtClean="0">
                <a:solidFill>
                  <a:srgbClr val="FFFF00"/>
                </a:solidFill>
              </a:rPr>
              <a:t>vbrown989@c2ken.net  </a:t>
            </a:r>
          </a:p>
          <a:p>
            <a:pPr marL="0" indent="0">
              <a:buNone/>
            </a:pPr>
            <a:r>
              <a:rPr lang="en-GB" sz="2000" dirty="0" smtClean="0">
                <a:solidFill>
                  <a:schemeClr val="bg1"/>
                </a:solidFill>
              </a:rPr>
              <a:t>with </a:t>
            </a:r>
            <a:r>
              <a:rPr lang="en-GB" sz="2000" dirty="0">
                <a:solidFill>
                  <a:schemeClr val="bg1"/>
                </a:solidFill>
              </a:rPr>
              <a:t>any questions you have about </a:t>
            </a:r>
            <a:r>
              <a:rPr lang="en-GB" sz="2000" dirty="0" smtClean="0">
                <a:solidFill>
                  <a:schemeClr val="bg1"/>
                </a:solidFill>
              </a:rPr>
              <a:t>BTEC Applied Science </a:t>
            </a:r>
            <a:r>
              <a:rPr lang="en-GB" sz="2000" dirty="0">
                <a:solidFill>
                  <a:schemeClr val="bg1"/>
                </a:solidFill>
              </a:rPr>
              <a:t>or by phone at school.</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7" name="Google Shape;177;p15"/>
          <p:cNvSpPr txBox="1">
            <a:spLocks noGrp="1"/>
          </p:cNvSpPr>
          <p:nvPr>
            <p:ph type="body" idx="1"/>
          </p:nvPr>
        </p:nvSpPr>
        <p:spPr>
          <a:xfrm>
            <a:off x="614975" y="921010"/>
            <a:ext cx="2961602" cy="321115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4000" b="1" dirty="0" smtClean="0">
                <a:solidFill>
                  <a:schemeClr val="accent3"/>
                </a:solidFill>
                <a:latin typeface="Barlow"/>
                <a:ea typeface="Barlow"/>
                <a:cs typeface="Barlow"/>
                <a:sym typeface="Barlow"/>
              </a:rPr>
              <a:t>Why study Applied Science ?</a:t>
            </a:r>
            <a:endParaRPr sz="4000" b="1" dirty="0">
              <a:solidFill>
                <a:schemeClr val="accent3"/>
              </a:solidFill>
              <a:latin typeface="Barlow"/>
              <a:ea typeface="Barlow"/>
              <a:cs typeface="Barlow"/>
              <a:sym typeface="Barlow"/>
            </a:endParaRPr>
          </a:p>
        </p:txBody>
      </p:sp>
      <p:sp>
        <p:nvSpPr>
          <p:cNvPr id="178" name="Google Shape;178;p1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79" name="Google Shape;179;p15"/>
          <p:cNvPicPr preferRelativeResize="0"/>
          <p:nvPr/>
        </p:nvPicPr>
        <p:blipFill rotWithShape="1">
          <a:blip r:embed="rId3">
            <a:alphaModFix/>
          </a:blip>
          <a:srcRect t="1388" b="23139"/>
          <a:stretch/>
        </p:blipFill>
        <p:spPr>
          <a:xfrm>
            <a:off x="4866750" y="680025"/>
            <a:ext cx="3351300" cy="3793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62046" y="1438957"/>
            <a:ext cx="8981954" cy="3323443"/>
          </a:xfrm>
          <a:prstGeom prst="rect">
            <a:avLst/>
          </a:prstGeom>
        </p:spPr>
        <p:txBody>
          <a:bodyPr spcFirstLastPara="1" wrap="square" lIns="0" tIns="0" rIns="0" bIns="0" anchor="t" anchorCtr="0">
            <a:noAutofit/>
          </a:bodyPr>
          <a:lstStyle/>
          <a:p>
            <a:pPr marL="76200" indent="0">
              <a:buNone/>
            </a:pPr>
            <a:r>
              <a:rPr lang="en-GB" sz="1800" dirty="0"/>
              <a:t>Applied Science will allow you to study how science is used in many different types of professions and industries.  The focus of the course is how science is used and how scientists and others use science in their work. </a:t>
            </a:r>
            <a:r>
              <a:rPr lang="en-GB" sz="1800" dirty="0" smtClean="0"/>
              <a:t> You </a:t>
            </a:r>
            <a:r>
              <a:rPr lang="en-GB" sz="1800" dirty="0"/>
              <a:t>will also learn how science contributes to our lifestyle and the environment in which we live. </a:t>
            </a:r>
          </a:p>
          <a:p>
            <a:pPr marL="76200" indent="0">
              <a:buNone/>
            </a:pPr>
            <a:r>
              <a:rPr lang="en-GB" sz="1800" dirty="0"/>
              <a:t>The course is designed to allow you to spend </a:t>
            </a:r>
            <a:r>
              <a:rPr lang="en-GB" sz="1800" dirty="0" smtClean="0"/>
              <a:t>time </a:t>
            </a:r>
            <a:r>
              <a:rPr lang="en-GB" sz="1800" dirty="0"/>
              <a:t>in the laboratory, working on the kind of practical projects that may be undertaken by employees working in science-based </a:t>
            </a:r>
            <a:r>
              <a:rPr lang="en-GB" sz="1800" dirty="0" smtClean="0"/>
              <a:t>industries.</a:t>
            </a:r>
            <a:endParaRPr lang="en-GB" sz="1800" dirty="0"/>
          </a:p>
          <a:p>
            <a:pPr marL="76200" indent="0">
              <a:buNone/>
            </a:pPr>
            <a:r>
              <a:rPr lang="en-GB" sz="1800" b="1" dirty="0"/>
              <a:t>Entry Criteria</a:t>
            </a:r>
            <a:endParaRPr lang="en-GB" sz="1800" dirty="0"/>
          </a:p>
          <a:p>
            <a:pPr marL="76200" indent="0">
              <a:buNone/>
            </a:pPr>
            <a:r>
              <a:rPr lang="en-GB" sz="1800" dirty="0"/>
              <a:t>Students wishing to follow Edexcel BTEC Level 3 Applied Science must achieve a grade C in GCSE Single or Double Award Science or </a:t>
            </a:r>
            <a:r>
              <a:rPr lang="en-GB" sz="1800" dirty="0" smtClean="0"/>
              <a:t>equivalent</a:t>
            </a:r>
            <a:r>
              <a:rPr lang="en-GB" sz="1800" dirty="0"/>
              <a:t> </a:t>
            </a:r>
            <a:r>
              <a:rPr lang="en-GB" sz="1800" dirty="0" smtClean="0"/>
              <a:t>and a C in Mathematics.</a:t>
            </a:r>
            <a:endParaRPr lang="en-GB" sz="1800" dirty="0"/>
          </a:p>
          <a:p>
            <a:r>
              <a:rPr lang="en-GB" dirty="0"/>
              <a:t> </a:t>
            </a:r>
          </a:p>
          <a:p>
            <a:pPr marL="76200" lvl="0" indent="0">
              <a:buNone/>
            </a:pPr>
            <a:endParaRPr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extBox 1"/>
          <p:cNvSpPr txBox="1"/>
          <p:nvPr/>
        </p:nvSpPr>
        <p:spPr>
          <a:xfrm>
            <a:off x="1250066" y="499045"/>
            <a:ext cx="4132162" cy="707886"/>
          </a:xfrm>
          <a:prstGeom prst="rect">
            <a:avLst/>
          </a:prstGeom>
          <a:noFill/>
        </p:spPr>
        <p:txBody>
          <a:bodyPr wrap="square" rtlCol="0">
            <a:spAutoFit/>
          </a:bodyPr>
          <a:lstStyle/>
          <a:p>
            <a:r>
              <a:rPr lang="en-GB" sz="4000" dirty="0" smtClean="0">
                <a:solidFill>
                  <a:schemeClr val="bg1"/>
                </a:solidFill>
              </a:rPr>
              <a:t>Course aims</a:t>
            </a:r>
            <a:endParaRPr lang="en-GB" sz="4000" dirty="0">
              <a:solidFill>
                <a:schemeClr val="bg1"/>
              </a:solidFill>
            </a:endParaRPr>
          </a:p>
        </p:txBody>
      </p:sp>
    </p:spTree>
    <p:extLst>
      <p:ext uri="{BB962C8B-B14F-4D97-AF65-F5344CB8AC3E}">
        <p14:creationId xmlns:p14="http://schemas.microsoft.com/office/powerpoint/2010/main" val="102959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614975" y="1564105"/>
            <a:ext cx="4969500" cy="174457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600" dirty="0" smtClean="0"/>
              <a:t>Course Content  </a:t>
            </a:r>
            <a:endParaRPr sz="6600" dirty="0"/>
          </a:p>
        </p:txBody>
      </p:sp>
      <p:sp>
        <p:nvSpPr>
          <p:cNvPr id="7" name="Google Shape;186;p16"/>
          <p:cNvSpPr txBox="1"/>
          <p:nvPr/>
        </p:nvSpPr>
        <p:spPr>
          <a:xfrm>
            <a:off x="13107931" y="1435638"/>
            <a:ext cx="2190906" cy="304828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600" dirty="0">
              <a:solidFill>
                <a:schemeClr val="lt1"/>
              </a:solidFill>
              <a:latin typeface="Barlow SemiBold"/>
              <a:ea typeface="Barlow SemiBold"/>
              <a:cs typeface="Barlow SemiBold"/>
              <a:sym typeface="Barlow SemiBold"/>
            </a:endParaRPr>
          </a:p>
        </p:txBody>
      </p:sp>
      <p:pic>
        <p:nvPicPr>
          <p:cNvPr id="8" name="Picture 2" descr="IMG_1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274" y="733926"/>
            <a:ext cx="2562726" cy="257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62046" y="1438957"/>
            <a:ext cx="8981954" cy="3323443"/>
          </a:xfrm>
          <a:prstGeom prst="rect">
            <a:avLst/>
          </a:prstGeom>
        </p:spPr>
        <p:txBody>
          <a:bodyPr spcFirstLastPara="1" wrap="square" lIns="0" tIns="0" rIns="0" bIns="0" anchor="t" anchorCtr="0">
            <a:noAutofit/>
          </a:bodyPr>
          <a:lstStyle/>
          <a:p>
            <a:r>
              <a:rPr lang="en-US" dirty="0" smtClean="0">
                <a:latin typeface="Candara"/>
                <a:ea typeface="+mn-lt"/>
                <a:cs typeface="+mn-lt"/>
              </a:rPr>
              <a:t>BTEC Level 3 National Extended Certificate in Applied Science is equivalent to </a:t>
            </a:r>
            <a:r>
              <a:rPr lang="en-US" b="1" dirty="0" smtClean="0">
                <a:latin typeface="Candara"/>
                <a:ea typeface="+mn-lt"/>
                <a:cs typeface="+mn-lt"/>
              </a:rPr>
              <a:t>ONE</a:t>
            </a:r>
            <a:r>
              <a:rPr lang="en-US" dirty="0" smtClean="0">
                <a:latin typeface="Candara"/>
                <a:ea typeface="+mn-lt"/>
                <a:cs typeface="+mn-lt"/>
              </a:rPr>
              <a:t> A Level and comprises of 4 </a:t>
            </a:r>
            <a:r>
              <a:rPr lang="en-US" dirty="0">
                <a:latin typeface="Candara"/>
                <a:ea typeface="+mn-lt"/>
                <a:cs typeface="+mn-lt"/>
              </a:rPr>
              <a:t>units to be </a:t>
            </a:r>
            <a:r>
              <a:rPr lang="en-US" dirty="0" smtClean="0">
                <a:latin typeface="Candara"/>
                <a:ea typeface="+mn-lt"/>
                <a:cs typeface="+mn-lt"/>
              </a:rPr>
              <a:t>completed in two years.</a:t>
            </a:r>
          </a:p>
          <a:p>
            <a:pPr marL="76200" indent="0">
              <a:buNone/>
            </a:pPr>
            <a:endParaRPr lang="en-US" b="1" dirty="0">
              <a:latin typeface="Candara"/>
              <a:cs typeface="Calibri"/>
            </a:endParaRPr>
          </a:p>
          <a:p>
            <a:r>
              <a:rPr lang="en-US" dirty="0" smtClean="0">
                <a:latin typeface="Candara"/>
                <a:cs typeface="Calibri"/>
              </a:rPr>
              <a:t>BTEC Level 3 National Diploma in Applied Science is equivalent to </a:t>
            </a:r>
            <a:r>
              <a:rPr lang="en-US" b="1" dirty="0" smtClean="0">
                <a:latin typeface="Candara"/>
                <a:cs typeface="Calibri"/>
              </a:rPr>
              <a:t>TWO </a:t>
            </a:r>
            <a:r>
              <a:rPr lang="en-US" dirty="0" smtClean="0">
                <a:latin typeface="Candara"/>
                <a:cs typeface="Calibri"/>
              </a:rPr>
              <a:t>A Levels and comprises of 8 units to be completed in two years.</a:t>
            </a:r>
            <a:endParaRPr lang="en-US" b="1" dirty="0">
              <a:latin typeface="Candara"/>
              <a:cs typeface="Calibri"/>
            </a:endParaRPr>
          </a:p>
          <a:p>
            <a:pPr marL="76200" indent="0">
              <a:buNone/>
            </a:pPr>
            <a:r>
              <a:rPr lang="en-GB" dirty="0"/>
              <a:t> </a:t>
            </a:r>
          </a:p>
          <a:p>
            <a:pPr marL="76200" lvl="0" indent="0">
              <a:buNone/>
            </a:pPr>
            <a:endParaRPr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7" name="TextBox 6"/>
          <p:cNvSpPr txBox="1"/>
          <p:nvPr/>
        </p:nvSpPr>
        <p:spPr>
          <a:xfrm>
            <a:off x="1250066" y="499045"/>
            <a:ext cx="4132162" cy="707886"/>
          </a:xfrm>
          <a:prstGeom prst="rect">
            <a:avLst/>
          </a:prstGeom>
          <a:noFill/>
        </p:spPr>
        <p:txBody>
          <a:bodyPr wrap="square" rtlCol="0">
            <a:spAutoFit/>
          </a:bodyPr>
          <a:lstStyle/>
          <a:p>
            <a:r>
              <a:rPr lang="en-GB" sz="4000" dirty="0" smtClean="0">
                <a:solidFill>
                  <a:schemeClr val="bg1"/>
                </a:solidFill>
              </a:rPr>
              <a:t>Qualifications</a:t>
            </a:r>
            <a:endParaRPr lang="en-GB" sz="4000" dirty="0">
              <a:solidFill>
                <a:schemeClr val="bg1"/>
              </a:solidFill>
            </a:endParaRPr>
          </a:p>
        </p:txBody>
      </p:sp>
    </p:spTree>
    <p:extLst>
      <p:ext uri="{BB962C8B-B14F-4D97-AF65-F5344CB8AC3E}">
        <p14:creationId xmlns:p14="http://schemas.microsoft.com/office/powerpoint/2010/main" val="348319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24"/>
          <p:cNvGrpSpPr/>
          <p:nvPr/>
        </p:nvGrpSpPr>
        <p:grpSpPr>
          <a:xfrm>
            <a:off x="8406883" y="316541"/>
            <a:ext cx="420375" cy="420813"/>
            <a:chOff x="5125608" y="2966278"/>
            <a:chExt cx="457676" cy="458152"/>
          </a:xfrm>
        </p:grpSpPr>
        <p:sp>
          <p:nvSpPr>
            <p:cNvPr id="271" name="Google Shape;271;p24"/>
            <p:cNvSpPr/>
            <p:nvPr/>
          </p:nvSpPr>
          <p:spPr>
            <a:xfrm>
              <a:off x="5192521" y="3091055"/>
              <a:ext cx="323373" cy="208597"/>
            </a:xfrm>
            <a:custGeom>
              <a:avLst/>
              <a:gdLst/>
              <a:ahLst/>
              <a:cxnLst/>
              <a:rect l="l" t="t" r="r" b="b"/>
              <a:pathLst>
                <a:path w="323373" h="208597" extrusionOk="0">
                  <a:moveTo>
                    <a:pt x="319802" y="118110"/>
                  </a:moveTo>
                  <a:cubicBezTo>
                    <a:pt x="324564" y="109538"/>
                    <a:pt x="324564" y="99060"/>
                    <a:pt x="319802" y="90488"/>
                  </a:cubicBezTo>
                  <a:cubicBezTo>
                    <a:pt x="286464" y="33338"/>
                    <a:pt x="226457" y="0"/>
                    <a:pt x="161687" y="0"/>
                  </a:cubicBezTo>
                  <a:cubicBezTo>
                    <a:pt x="96917" y="0"/>
                    <a:pt x="36909" y="34290"/>
                    <a:pt x="3572" y="90488"/>
                  </a:cubicBezTo>
                  <a:cubicBezTo>
                    <a:pt x="-1191" y="99060"/>
                    <a:pt x="-1191" y="109538"/>
                    <a:pt x="3572" y="118110"/>
                  </a:cubicBezTo>
                  <a:cubicBezTo>
                    <a:pt x="36909" y="175260"/>
                    <a:pt x="96917" y="208598"/>
                    <a:pt x="161687" y="208598"/>
                  </a:cubicBezTo>
                  <a:cubicBezTo>
                    <a:pt x="226457" y="208598"/>
                    <a:pt x="286464" y="174308"/>
                    <a:pt x="319802" y="118110"/>
                  </a:cubicBezTo>
                  <a:close/>
                  <a:moveTo>
                    <a:pt x="161687" y="160973"/>
                  </a:moveTo>
                  <a:cubicBezTo>
                    <a:pt x="130254" y="160973"/>
                    <a:pt x="104537" y="135255"/>
                    <a:pt x="104537" y="103823"/>
                  </a:cubicBezTo>
                  <a:cubicBezTo>
                    <a:pt x="104537" y="72390"/>
                    <a:pt x="130254" y="46672"/>
                    <a:pt x="161687" y="46672"/>
                  </a:cubicBezTo>
                  <a:cubicBezTo>
                    <a:pt x="193119" y="46672"/>
                    <a:pt x="218837" y="72390"/>
                    <a:pt x="218837" y="103823"/>
                  </a:cubicBezTo>
                  <a:cubicBezTo>
                    <a:pt x="218837" y="135255"/>
                    <a:pt x="193119" y="160973"/>
                    <a:pt x="161687" y="160973"/>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4"/>
            <p:cNvSpPr/>
            <p:nvPr/>
          </p:nvSpPr>
          <p:spPr>
            <a:xfrm>
              <a:off x="5458983" y="2966278"/>
              <a:ext cx="123825" cy="123825"/>
            </a:xfrm>
            <a:custGeom>
              <a:avLst/>
              <a:gdLst/>
              <a:ahLst/>
              <a:cxnLst/>
              <a:rect l="l" t="t" r="r" b="b"/>
              <a:pathLst>
                <a:path w="123825" h="123825" extrusionOk="0">
                  <a:moveTo>
                    <a:pt x="14288" y="123825"/>
                  </a:moveTo>
                  <a:lnTo>
                    <a:pt x="109538" y="123825"/>
                  </a:lnTo>
                  <a:cubicBezTo>
                    <a:pt x="117157" y="123825"/>
                    <a:pt x="123825" y="117158"/>
                    <a:pt x="123825" y="109538"/>
                  </a:cubicBezTo>
                  <a:cubicBezTo>
                    <a:pt x="123825" y="101918"/>
                    <a:pt x="117157" y="95250"/>
                    <a:pt x="109538" y="95250"/>
                  </a:cubicBezTo>
                  <a:lnTo>
                    <a:pt x="48577" y="95250"/>
                  </a:lnTo>
                  <a:lnTo>
                    <a:pt x="119063" y="24765"/>
                  </a:lnTo>
                  <a:cubicBezTo>
                    <a:pt x="124777" y="19050"/>
                    <a:pt x="124777" y="10478"/>
                    <a:pt x="119063" y="4763"/>
                  </a:cubicBezTo>
                  <a:cubicBezTo>
                    <a:pt x="113348" y="-953"/>
                    <a:pt x="104775" y="-953"/>
                    <a:pt x="99060" y="4763"/>
                  </a:cubicBezTo>
                  <a:lnTo>
                    <a:pt x="28575" y="75248"/>
                  </a:lnTo>
                  <a:lnTo>
                    <a:pt x="28575" y="14288"/>
                  </a:lnTo>
                  <a:cubicBezTo>
                    <a:pt x="28575" y="6668"/>
                    <a:pt x="21907" y="0"/>
                    <a:pt x="14288" y="0"/>
                  </a:cubicBezTo>
                  <a:cubicBezTo>
                    <a:pt x="6668" y="0"/>
                    <a:pt x="0" y="6668"/>
                    <a:pt x="0" y="14288"/>
                  </a:cubicBezTo>
                  <a:lnTo>
                    <a:pt x="0" y="109538"/>
                  </a:lnTo>
                  <a:cubicBezTo>
                    <a:pt x="0" y="117158"/>
                    <a:pt x="6668" y="123825"/>
                    <a:pt x="14288" y="1238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4"/>
            <p:cNvSpPr/>
            <p:nvPr/>
          </p:nvSpPr>
          <p:spPr>
            <a:xfrm>
              <a:off x="5125608" y="2966278"/>
              <a:ext cx="123825" cy="123825"/>
            </a:xfrm>
            <a:custGeom>
              <a:avLst/>
              <a:gdLst/>
              <a:ahLst/>
              <a:cxnLst/>
              <a:rect l="l" t="t" r="r" b="b"/>
              <a:pathLst>
                <a:path w="123825" h="123825" extrusionOk="0">
                  <a:moveTo>
                    <a:pt x="0" y="109538"/>
                  </a:moveTo>
                  <a:cubicBezTo>
                    <a:pt x="0" y="117158"/>
                    <a:pt x="6668" y="123825"/>
                    <a:pt x="14288" y="123825"/>
                  </a:cubicBezTo>
                  <a:lnTo>
                    <a:pt x="109538" y="123825"/>
                  </a:lnTo>
                  <a:cubicBezTo>
                    <a:pt x="117158" y="123825"/>
                    <a:pt x="123825" y="117158"/>
                    <a:pt x="123825" y="109538"/>
                  </a:cubicBezTo>
                  <a:lnTo>
                    <a:pt x="123825" y="14288"/>
                  </a:lnTo>
                  <a:cubicBezTo>
                    <a:pt x="123825" y="6668"/>
                    <a:pt x="117158" y="0"/>
                    <a:pt x="109538" y="0"/>
                  </a:cubicBezTo>
                  <a:cubicBezTo>
                    <a:pt x="101918" y="0"/>
                    <a:pt x="95250" y="6668"/>
                    <a:pt x="95250" y="14288"/>
                  </a:cubicBezTo>
                  <a:lnTo>
                    <a:pt x="95250" y="75248"/>
                  </a:lnTo>
                  <a:lnTo>
                    <a:pt x="24765" y="4763"/>
                  </a:lnTo>
                  <a:cubicBezTo>
                    <a:pt x="19050" y="-953"/>
                    <a:pt x="10478" y="-953"/>
                    <a:pt x="4763" y="4763"/>
                  </a:cubicBezTo>
                  <a:cubicBezTo>
                    <a:pt x="-953" y="10478"/>
                    <a:pt x="-953" y="19050"/>
                    <a:pt x="4763" y="24765"/>
                  </a:cubicBezTo>
                  <a:lnTo>
                    <a:pt x="75248" y="95250"/>
                  </a:lnTo>
                  <a:lnTo>
                    <a:pt x="14288" y="95250"/>
                  </a:lnTo>
                  <a:cubicBezTo>
                    <a:pt x="6668" y="95250"/>
                    <a:pt x="0" y="101918"/>
                    <a:pt x="0" y="10953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4"/>
            <p:cNvSpPr/>
            <p:nvPr/>
          </p:nvSpPr>
          <p:spPr>
            <a:xfrm>
              <a:off x="5458983" y="3299653"/>
              <a:ext cx="124301" cy="123825"/>
            </a:xfrm>
            <a:custGeom>
              <a:avLst/>
              <a:gdLst/>
              <a:ahLst/>
              <a:cxnLst/>
              <a:rect l="l" t="t" r="r" b="b"/>
              <a:pathLst>
                <a:path w="124301" h="123825" extrusionOk="0">
                  <a:moveTo>
                    <a:pt x="123825" y="14288"/>
                  </a:moveTo>
                  <a:cubicBezTo>
                    <a:pt x="123825" y="6668"/>
                    <a:pt x="117157" y="0"/>
                    <a:pt x="109538" y="0"/>
                  </a:cubicBezTo>
                  <a:lnTo>
                    <a:pt x="14288" y="0"/>
                  </a:lnTo>
                  <a:cubicBezTo>
                    <a:pt x="6668" y="0"/>
                    <a:pt x="0" y="6668"/>
                    <a:pt x="0" y="14288"/>
                  </a:cubicBezTo>
                  <a:lnTo>
                    <a:pt x="0" y="109538"/>
                  </a:lnTo>
                  <a:cubicBezTo>
                    <a:pt x="0" y="117157"/>
                    <a:pt x="6668" y="123825"/>
                    <a:pt x="14288" y="123825"/>
                  </a:cubicBezTo>
                  <a:cubicBezTo>
                    <a:pt x="21907" y="123825"/>
                    <a:pt x="28575" y="117157"/>
                    <a:pt x="28575" y="109538"/>
                  </a:cubicBezTo>
                  <a:lnTo>
                    <a:pt x="28575" y="48577"/>
                  </a:lnTo>
                  <a:lnTo>
                    <a:pt x="99060" y="119063"/>
                  </a:lnTo>
                  <a:cubicBezTo>
                    <a:pt x="101918" y="121920"/>
                    <a:pt x="105727" y="122873"/>
                    <a:pt x="109538" y="122873"/>
                  </a:cubicBezTo>
                  <a:cubicBezTo>
                    <a:pt x="113348" y="122873"/>
                    <a:pt x="117157" y="121920"/>
                    <a:pt x="120015" y="119063"/>
                  </a:cubicBezTo>
                  <a:cubicBezTo>
                    <a:pt x="125730" y="113348"/>
                    <a:pt x="125730" y="104775"/>
                    <a:pt x="120015" y="99060"/>
                  </a:cubicBezTo>
                  <a:lnTo>
                    <a:pt x="48577" y="28575"/>
                  </a:lnTo>
                  <a:lnTo>
                    <a:pt x="109538" y="28575"/>
                  </a:lnTo>
                  <a:cubicBezTo>
                    <a:pt x="117157" y="28575"/>
                    <a:pt x="123825" y="21907"/>
                    <a:pt x="123825" y="1428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4"/>
            <p:cNvSpPr/>
            <p:nvPr/>
          </p:nvSpPr>
          <p:spPr>
            <a:xfrm>
              <a:off x="5125608" y="3299653"/>
              <a:ext cx="123825" cy="124777"/>
            </a:xfrm>
            <a:custGeom>
              <a:avLst/>
              <a:gdLst/>
              <a:ahLst/>
              <a:cxnLst/>
              <a:rect l="l" t="t" r="r" b="b"/>
              <a:pathLst>
                <a:path w="123825" h="124777" extrusionOk="0">
                  <a:moveTo>
                    <a:pt x="109538" y="0"/>
                  </a:moveTo>
                  <a:lnTo>
                    <a:pt x="14288" y="0"/>
                  </a:lnTo>
                  <a:cubicBezTo>
                    <a:pt x="6668" y="0"/>
                    <a:pt x="0" y="6668"/>
                    <a:pt x="0" y="14288"/>
                  </a:cubicBezTo>
                  <a:cubicBezTo>
                    <a:pt x="0" y="21907"/>
                    <a:pt x="6668" y="28575"/>
                    <a:pt x="14288" y="28575"/>
                  </a:cubicBezTo>
                  <a:lnTo>
                    <a:pt x="75248" y="28575"/>
                  </a:lnTo>
                  <a:lnTo>
                    <a:pt x="4763" y="99060"/>
                  </a:lnTo>
                  <a:cubicBezTo>
                    <a:pt x="-953" y="104775"/>
                    <a:pt x="-953" y="113348"/>
                    <a:pt x="4763" y="119063"/>
                  </a:cubicBezTo>
                  <a:cubicBezTo>
                    <a:pt x="7620" y="121920"/>
                    <a:pt x="10478" y="123825"/>
                    <a:pt x="14288" y="123825"/>
                  </a:cubicBezTo>
                  <a:cubicBezTo>
                    <a:pt x="18098" y="123825"/>
                    <a:pt x="21908" y="122873"/>
                    <a:pt x="24765" y="120015"/>
                  </a:cubicBezTo>
                  <a:lnTo>
                    <a:pt x="95250" y="49530"/>
                  </a:lnTo>
                  <a:lnTo>
                    <a:pt x="95250" y="110490"/>
                  </a:lnTo>
                  <a:cubicBezTo>
                    <a:pt x="95250" y="118110"/>
                    <a:pt x="101918" y="124777"/>
                    <a:pt x="109538" y="124777"/>
                  </a:cubicBezTo>
                  <a:cubicBezTo>
                    <a:pt x="117158" y="124777"/>
                    <a:pt x="123825" y="118110"/>
                    <a:pt x="123825" y="110490"/>
                  </a:cubicBezTo>
                  <a:lnTo>
                    <a:pt x="123825" y="15240"/>
                  </a:lnTo>
                  <a:cubicBezTo>
                    <a:pt x="123825" y="6668"/>
                    <a:pt x="117158" y="0"/>
                    <a:pt x="109538"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6" name="Google Shape;276;p24"/>
          <p:cNvSpPr txBox="1">
            <a:spLocks noGrp="1"/>
          </p:cNvSpPr>
          <p:nvPr>
            <p:ph type="title"/>
          </p:nvPr>
        </p:nvSpPr>
        <p:spPr>
          <a:xfrm>
            <a:off x="497711" y="391350"/>
            <a:ext cx="6875064"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Extended Certificate in Applied Science</a:t>
            </a:r>
            <a:endParaRPr dirty="0"/>
          </a:p>
        </p:txBody>
      </p:sp>
      <p:sp>
        <p:nvSpPr>
          <p:cNvPr id="277" name="Google Shape;277;p2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78" name="Google Shape;278;p24"/>
          <p:cNvGrpSpPr/>
          <p:nvPr/>
        </p:nvGrpSpPr>
        <p:grpSpPr>
          <a:xfrm>
            <a:off x="381000" y="3081703"/>
            <a:ext cx="8558407" cy="1048694"/>
            <a:chOff x="1593000" y="2322568"/>
            <a:chExt cx="5957975" cy="705764"/>
          </a:xfrm>
        </p:grpSpPr>
        <p:sp>
          <p:nvSpPr>
            <p:cNvPr id="279" name="Google Shape;279;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dirty="0" smtClean="0">
                  <a:solidFill>
                    <a:schemeClr val="lt1"/>
                  </a:solidFill>
                  <a:latin typeface="Barlow Medium"/>
                  <a:ea typeface="Barlow"/>
                  <a:cs typeface="Barlow"/>
                  <a:sym typeface="Barlow Medium"/>
                </a:rPr>
                <a:t>Science investigation </a:t>
              </a:r>
            </a:p>
            <a:p>
              <a:pPr marL="0" lvl="0" indent="0" algn="l" rtl="0">
                <a:lnSpc>
                  <a:spcPct val="115000"/>
                </a:lnSpc>
                <a:spcBef>
                  <a:spcPts val="0"/>
                </a:spcBef>
                <a:spcAft>
                  <a:spcPts val="0"/>
                </a:spcAft>
                <a:buNone/>
              </a:pPr>
              <a:r>
                <a:rPr lang="en" sz="2000" dirty="0" smtClean="0">
                  <a:solidFill>
                    <a:schemeClr val="lt1"/>
                  </a:solidFill>
                  <a:latin typeface="Barlow Medium"/>
                  <a:ea typeface="Barlow"/>
                  <a:cs typeface="Barlow"/>
                  <a:sym typeface="Barlow Medium"/>
                </a:rPr>
                <a:t>skills</a:t>
              </a:r>
              <a:endParaRPr sz="2000" dirty="0">
                <a:solidFill>
                  <a:schemeClr val="lt1"/>
                </a:solidFill>
                <a:latin typeface="Barlow"/>
                <a:ea typeface="Barlow"/>
                <a:cs typeface="Barlow"/>
                <a:sym typeface="Barlow"/>
              </a:endParaRPr>
            </a:p>
          </p:txBody>
        </p:sp>
        <p:sp>
          <p:nvSpPr>
            <p:cNvPr id="283" name="Google Shape;283;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rgbClr val="FFFFFF"/>
                  </a:solidFill>
                  <a:latin typeface="Barlow Light"/>
                  <a:ea typeface="Barlow Light"/>
                  <a:cs typeface="Barlow Light"/>
                  <a:sym typeface="Barlow Light"/>
                </a:rPr>
                <a:t>3</a:t>
              </a:r>
              <a:endParaRPr sz="2600" dirty="0">
                <a:solidFill>
                  <a:srgbClr val="FFFFFF"/>
                </a:solidFill>
                <a:latin typeface="Barlow Light"/>
                <a:ea typeface="Barlow Light"/>
                <a:cs typeface="Barlow Light"/>
                <a:sym typeface="Barlow Light"/>
              </a:endParaRPr>
            </a:p>
          </p:txBody>
        </p:sp>
        <p:sp>
          <p:nvSpPr>
            <p:cNvPr id="285" name="Google Shape;285;p24"/>
            <p:cNvSpPr/>
            <p:nvPr/>
          </p:nvSpPr>
          <p:spPr>
            <a:xfrm>
              <a:off x="4452740" y="2386032"/>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External examination – 33.3% of BTEC </a:t>
              </a:r>
            </a:p>
          </p:txBody>
        </p:sp>
      </p:grpSp>
      <p:grpSp>
        <p:nvGrpSpPr>
          <p:cNvPr id="286" name="Google Shape;286;p24"/>
          <p:cNvGrpSpPr/>
          <p:nvPr/>
        </p:nvGrpSpPr>
        <p:grpSpPr>
          <a:xfrm>
            <a:off x="388823" y="2205339"/>
            <a:ext cx="8566229" cy="996901"/>
            <a:chOff x="1593000" y="2322566"/>
            <a:chExt cx="5957975" cy="727895"/>
          </a:xfrm>
        </p:grpSpPr>
        <p:sp>
          <p:nvSpPr>
            <p:cNvPr id="287" name="Google Shape;287;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289" name="Google Shape;289;p24"/>
            <p:cNvSpPr/>
            <p:nvPr/>
          </p:nvSpPr>
          <p:spPr>
            <a:xfrm rot="16200000">
              <a:off x="3466978" y="1969267"/>
              <a:ext cx="727895" cy="1434494"/>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dirty="0">
                <a:solidFill>
                  <a:schemeClr val="lt1"/>
                </a:solidFill>
                <a:latin typeface="Barlow"/>
                <a:ea typeface="Barlow"/>
                <a:cs typeface="Barlow"/>
                <a:sym typeface="Barlow"/>
              </a:endParaRPr>
            </a:p>
          </p:txBody>
        </p:sp>
        <p:sp>
          <p:nvSpPr>
            <p:cNvPr id="291" name="Google Shape;291;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4"/>
            <p:cNvSpPr/>
            <p:nvPr/>
          </p:nvSpPr>
          <p:spPr>
            <a:xfrm>
              <a:off x="1593001" y="2322575"/>
              <a:ext cx="692829" cy="642601"/>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rgbClr val="FFFFFF"/>
                  </a:solidFill>
                  <a:latin typeface="Barlow Light"/>
                  <a:ea typeface="Barlow Light"/>
                  <a:cs typeface="Barlow Light"/>
                  <a:sym typeface="Barlow Light"/>
                </a:rPr>
                <a:t>2</a:t>
              </a:r>
              <a:endParaRPr sz="2600" dirty="0">
                <a:solidFill>
                  <a:srgbClr val="FFFFFF"/>
                </a:solidFill>
                <a:latin typeface="Barlow Light"/>
                <a:ea typeface="Barlow Light"/>
                <a:cs typeface="Barlow Light"/>
                <a:sym typeface="Barlow Light"/>
              </a:endParaRPr>
            </a:p>
          </p:txBody>
        </p:sp>
        <p:sp>
          <p:nvSpPr>
            <p:cNvPr id="293" name="Google Shape;293;p24"/>
            <p:cNvSpPr/>
            <p:nvPr/>
          </p:nvSpPr>
          <p:spPr>
            <a:xfrm>
              <a:off x="4452856" y="2323750"/>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endParaRPr sz="1000" dirty="0">
                <a:solidFill>
                  <a:schemeClr val="accent2"/>
                </a:solidFill>
                <a:latin typeface="Barlow"/>
                <a:ea typeface="Barlow"/>
                <a:cs typeface="Barlow"/>
                <a:sym typeface="Barlow"/>
              </a:endParaRPr>
            </a:p>
          </p:txBody>
        </p:sp>
      </p:grpSp>
      <p:grpSp>
        <p:nvGrpSpPr>
          <p:cNvPr id="294" name="Google Shape;294;p24"/>
          <p:cNvGrpSpPr/>
          <p:nvPr/>
        </p:nvGrpSpPr>
        <p:grpSpPr>
          <a:xfrm>
            <a:off x="396646" y="1303038"/>
            <a:ext cx="8558406" cy="913085"/>
            <a:chOff x="1593000" y="2322567"/>
            <a:chExt cx="5957975" cy="647843"/>
          </a:xfrm>
        </p:grpSpPr>
        <p:sp>
          <p:nvSpPr>
            <p:cNvPr id="295" name="Google Shape;295;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dirty="0" smtClean="0">
                  <a:solidFill>
                    <a:schemeClr val="bg1"/>
                  </a:solidFill>
                  <a:latin typeface="Barlow" panose="020B0604020202020204" charset="0"/>
                </a:rPr>
                <a:t>Principles and Applications of Science I</a:t>
              </a:r>
              <a:endParaRPr sz="2000" dirty="0">
                <a:solidFill>
                  <a:schemeClr val="bg1"/>
                </a:solidFill>
                <a:latin typeface="Barlow" panose="020B0604020202020204" charset="0"/>
              </a:endParaRPr>
            </a:p>
          </p:txBody>
        </p:sp>
        <p:sp>
          <p:nvSpPr>
            <p:cNvPr id="297" name="Google Shape;297;p24"/>
            <p:cNvSpPr/>
            <p:nvPr/>
          </p:nvSpPr>
          <p:spPr>
            <a:xfrm rot="16200000">
              <a:off x="3739446" y="2172543"/>
              <a:ext cx="643356" cy="943404"/>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800" dirty="0" smtClean="0">
                  <a:solidFill>
                    <a:schemeClr val="lt1"/>
                  </a:solidFill>
                  <a:latin typeface="Barlow"/>
                  <a:ea typeface="Barlow"/>
                  <a:cs typeface="Barlow"/>
                  <a:sym typeface="Barlow"/>
                </a:rPr>
                <a:t> </a:t>
              </a:r>
              <a:endParaRPr sz="2800" dirty="0">
                <a:solidFill>
                  <a:schemeClr val="lt1"/>
                </a:solidFill>
                <a:latin typeface="Barlow"/>
                <a:ea typeface="Barlow"/>
                <a:cs typeface="Barlow"/>
                <a:sym typeface="Barlow"/>
              </a:endParaRPr>
            </a:p>
          </p:txBody>
        </p:sp>
        <p:sp>
          <p:nvSpPr>
            <p:cNvPr id="299" name="Google Shape;299;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rgbClr val="FFFFFF"/>
                  </a:solidFill>
                  <a:latin typeface="Barlow Light"/>
                  <a:ea typeface="Barlow Light"/>
                  <a:cs typeface="Barlow Light"/>
                  <a:sym typeface="Barlow Light"/>
                </a:rPr>
                <a:t>1</a:t>
              </a:r>
              <a:endParaRPr sz="2600" dirty="0">
                <a:solidFill>
                  <a:srgbClr val="FFFFFF"/>
                </a:solidFill>
                <a:latin typeface="Barlow Light"/>
                <a:ea typeface="Barlow Light"/>
                <a:cs typeface="Barlow Light"/>
                <a:sym typeface="Barlow Light"/>
              </a:endParaRPr>
            </a:p>
          </p:txBody>
        </p:sp>
        <p:sp>
          <p:nvSpPr>
            <p:cNvPr id="301" name="Google Shape;301;p24"/>
            <p:cNvSpPr/>
            <p:nvPr/>
          </p:nvSpPr>
          <p:spPr>
            <a:xfrm>
              <a:off x="4532826" y="2328110"/>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External examination - 25% of BTEC </a:t>
              </a:r>
            </a:p>
          </p:txBody>
        </p:sp>
      </p:grpSp>
      <p:sp>
        <p:nvSpPr>
          <p:cNvPr id="2" name="Rectangle 1"/>
          <p:cNvSpPr/>
          <p:nvPr/>
        </p:nvSpPr>
        <p:spPr>
          <a:xfrm>
            <a:off x="1381926" y="2276111"/>
            <a:ext cx="3211135" cy="707886"/>
          </a:xfrm>
          <a:prstGeom prst="rect">
            <a:avLst/>
          </a:prstGeom>
        </p:spPr>
        <p:txBody>
          <a:bodyPr wrap="none">
            <a:spAutoFit/>
          </a:bodyPr>
          <a:lstStyle/>
          <a:p>
            <a:r>
              <a:rPr lang="en-GB" sz="2000" dirty="0" smtClean="0">
                <a:solidFill>
                  <a:schemeClr val="lt1"/>
                </a:solidFill>
                <a:latin typeface="Barlow"/>
                <a:sym typeface="Barlow"/>
              </a:rPr>
              <a:t>Practical Scientific </a:t>
            </a:r>
          </a:p>
          <a:p>
            <a:r>
              <a:rPr lang="en-GB" sz="2000" dirty="0" smtClean="0">
                <a:solidFill>
                  <a:schemeClr val="lt1"/>
                </a:solidFill>
                <a:latin typeface="Barlow"/>
                <a:sym typeface="Barlow"/>
              </a:rPr>
              <a:t>procedures and techniques</a:t>
            </a:r>
            <a:endParaRPr lang="en-GB" sz="2000" dirty="0"/>
          </a:p>
        </p:txBody>
      </p:sp>
      <p:sp>
        <p:nvSpPr>
          <p:cNvPr id="36" name="Google Shape;301;p24"/>
          <p:cNvSpPr/>
          <p:nvPr/>
        </p:nvSpPr>
        <p:spPr>
          <a:xfrm>
            <a:off x="4504554" y="2182548"/>
            <a:ext cx="4177320" cy="938938"/>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Internal assessment (coursework) – 25% of BTEC</a:t>
            </a:r>
          </a:p>
        </p:txBody>
      </p:sp>
      <p:grpSp>
        <p:nvGrpSpPr>
          <p:cNvPr id="37" name="Google Shape;278;p24"/>
          <p:cNvGrpSpPr/>
          <p:nvPr/>
        </p:nvGrpSpPr>
        <p:grpSpPr>
          <a:xfrm>
            <a:off x="381000" y="4036096"/>
            <a:ext cx="8558407" cy="1048694"/>
            <a:chOff x="1593000" y="2322568"/>
            <a:chExt cx="5957975" cy="705764"/>
          </a:xfrm>
        </p:grpSpPr>
        <p:sp>
          <p:nvSpPr>
            <p:cNvPr id="38" name="Google Shape;279;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0;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1;p24"/>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2;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dirty="0" smtClean="0">
                  <a:solidFill>
                    <a:schemeClr val="lt1"/>
                  </a:solidFill>
                  <a:latin typeface="Barlow Medium"/>
                  <a:ea typeface="Barlow"/>
                  <a:cs typeface="Barlow"/>
                  <a:sym typeface="Barlow Medium"/>
                </a:rPr>
                <a:t>Physiology of human</a:t>
              </a:r>
            </a:p>
            <a:p>
              <a:pPr marL="0" lvl="0" indent="0" algn="l" rtl="0">
                <a:lnSpc>
                  <a:spcPct val="115000"/>
                </a:lnSpc>
                <a:spcBef>
                  <a:spcPts val="0"/>
                </a:spcBef>
                <a:spcAft>
                  <a:spcPts val="0"/>
                </a:spcAft>
                <a:buNone/>
              </a:pPr>
              <a:r>
                <a:rPr lang="en-GB" sz="2000" dirty="0" smtClean="0">
                  <a:solidFill>
                    <a:schemeClr val="lt1"/>
                  </a:solidFill>
                  <a:latin typeface="Barlow Medium"/>
                  <a:ea typeface="Barlow"/>
                  <a:cs typeface="Barlow"/>
                  <a:sym typeface="Barlow Medium"/>
                </a:rPr>
                <a:t>B</a:t>
              </a:r>
              <a:r>
                <a:rPr lang="en" sz="2000" dirty="0" smtClean="0">
                  <a:solidFill>
                    <a:schemeClr val="lt1"/>
                  </a:solidFill>
                  <a:latin typeface="Barlow Medium"/>
                  <a:ea typeface="Barlow"/>
                  <a:cs typeface="Barlow"/>
                  <a:sym typeface="Barlow Medium"/>
                </a:rPr>
                <a:t>ody systems</a:t>
              </a:r>
              <a:endParaRPr sz="2000" dirty="0">
                <a:solidFill>
                  <a:schemeClr val="lt1"/>
                </a:solidFill>
                <a:latin typeface="Barlow"/>
                <a:ea typeface="Barlow"/>
                <a:cs typeface="Barlow"/>
                <a:sym typeface="Barlow"/>
              </a:endParaRPr>
            </a:p>
          </p:txBody>
        </p:sp>
        <p:sp>
          <p:nvSpPr>
            <p:cNvPr id="42" name="Google Shape;283;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4;p24"/>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rgbClr val="FFFFFF"/>
                  </a:solidFill>
                  <a:latin typeface="Barlow Light"/>
                  <a:ea typeface="Barlow Light"/>
                  <a:cs typeface="Barlow Light"/>
                  <a:sym typeface="Barlow Light"/>
                </a:rPr>
                <a:t>8</a:t>
              </a:r>
              <a:endParaRPr sz="2600" dirty="0">
                <a:solidFill>
                  <a:srgbClr val="FFFFFF"/>
                </a:solidFill>
                <a:latin typeface="Barlow Light"/>
                <a:ea typeface="Barlow Light"/>
                <a:cs typeface="Barlow Light"/>
                <a:sym typeface="Barlow Light"/>
              </a:endParaRPr>
            </a:p>
          </p:txBody>
        </p:sp>
        <p:sp>
          <p:nvSpPr>
            <p:cNvPr id="44" name="Google Shape;285;p24"/>
            <p:cNvSpPr/>
            <p:nvPr/>
          </p:nvSpPr>
          <p:spPr>
            <a:xfrm>
              <a:off x="4452740" y="2386032"/>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Internal assessment (coursework) – 16.7% of BTEC</a:t>
              </a:r>
            </a:p>
          </p:txBody>
        </p:sp>
      </p:grpSp>
    </p:spTree>
    <p:extLst>
      <p:ext uri="{BB962C8B-B14F-4D97-AF65-F5344CB8AC3E}">
        <p14:creationId xmlns:p14="http://schemas.microsoft.com/office/powerpoint/2010/main" val="41433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24"/>
          <p:cNvGrpSpPr/>
          <p:nvPr/>
        </p:nvGrpSpPr>
        <p:grpSpPr>
          <a:xfrm>
            <a:off x="8406883" y="316541"/>
            <a:ext cx="420375" cy="420813"/>
            <a:chOff x="5125608" y="2966278"/>
            <a:chExt cx="457676" cy="458152"/>
          </a:xfrm>
        </p:grpSpPr>
        <p:sp>
          <p:nvSpPr>
            <p:cNvPr id="271" name="Google Shape;271;p24"/>
            <p:cNvSpPr/>
            <p:nvPr/>
          </p:nvSpPr>
          <p:spPr>
            <a:xfrm>
              <a:off x="5192521" y="3091055"/>
              <a:ext cx="323373" cy="208597"/>
            </a:xfrm>
            <a:custGeom>
              <a:avLst/>
              <a:gdLst/>
              <a:ahLst/>
              <a:cxnLst/>
              <a:rect l="l" t="t" r="r" b="b"/>
              <a:pathLst>
                <a:path w="323373" h="208597" extrusionOk="0">
                  <a:moveTo>
                    <a:pt x="319802" y="118110"/>
                  </a:moveTo>
                  <a:cubicBezTo>
                    <a:pt x="324564" y="109538"/>
                    <a:pt x="324564" y="99060"/>
                    <a:pt x="319802" y="90488"/>
                  </a:cubicBezTo>
                  <a:cubicBezTo>
                    <a:pt x="286464" y="33338"/>
                    <a:pt x="226457" y="0"/>
                    <a:pt x="161687" y="0"/>
                  </a:cubicBezTo>
                  <a:cubicBezTo>
                    <a:pt x="96917" y="0"/>
                    <a:pt x="36909" y="34290"/>
                    <a:pt x="3572" y="90488"/>
                  </a:cubicBezTo>
                  <a:cubicBezTo>
                    <a:pt x="-1191" y="99060"/>
                    <a:pt x="-1191" y="109538"/>
                    <a:pt x="3572" y="118110"/>
                  </a:cubicBezTo>
                  <a:cubicBezTo>
                    <a:pt x="36909" y="175260"/>
                    <a:pt x="96917" y="208598"/>
                    <a:pt x="161687" y="208598"/>
                  </a:cubicBezTo>
                  <a:cubicBezTo>
                    <a:pt x="226457" y="208598"/>
                    <a:pt x="286464" y="174308"/>
                    <a:pt x="319802" y="118110"/>
                  </a:cubicBezTo>
                  <a:close/>
                  <a:moveTo>
                    <a:pt x="161687" y="160973"/>
                  </a:moveTo>
                  <a:cubicBezTo>
                    <a:pt x="130254" y="160973"/>
                    <a:pt x="104537" y="135255"/>
                    <a:pt x="104537" y="103823"/>
                  </a:cubicBezTo>
                  <a:cubicBezTo>
                    <a:pt x="104537" y="72390"/>
                    <a:pt x="130254" y="46672"/>
                    <a:pt x="161687" y="46672"/>
                  </a:cubicBezTo>
                  <a:cubicBezTo>
                    <a:pt x="193119" y="46672"/>
                    <a:pt x="218837" y="72390"/>
                    <a:pt x="218837" y="103823"/>
                  </a:cubicBezTo>
                  <a:cubicBezTo>
                    <a:pt x="218837" y="135255"/>
                    <a:pt x="193119" y="160973"/>
                    <a:pt x="161687" y="160973"/>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4"/>
            <p:cNvSpPr/>
            <p:nvPr/>
          </p:nvSpPr>
          <p:spPr>
            <a:xfrm>
              <a:off x="5458983" y="2966278"/>
              <a:ext cx="123825" cy="123825"/>
            </a:xfrm>
            <a:custGeom>
              <a:avLst/>
              <a:gdLst/>
              <a:ahLst/>
              <a:cxnLst/>
              <a:rect l="l" t="t" r="r" b="b"/>
              <a:pathLst>
                <a:path w="123825" h="123825" extrusionOk="0">
                  <a:moveTo>
                    <a:pt x="14288" y="123825"/>
                  </a:moveTo>
                  <a:lnTo>
                    <a:pt x="109538" y="123825"/>
                  </a:lnTo>
                  <a:cubicBezTo>
                    <a:pt x="117157" y="123825"/>
                    <a:pt x="123825" y="117158"/>
                    <a:pt x="123825" y="109538"/>
                  </a:cubicBezTo>
                  <a:cubicBezTo>
                    <a:pt x="123825" y="101918"/>
                    <a:pt x="117157" y="95250"/>
                    <a:pt x="109538" y="95250"/>
                  </a:cubicBezTo>
                  <a:lnTo>
                    <a:pt x="48577" y="95250"/>
                  </a:lnTo>
                  <a:lnTo>
                    <a:pt x="119063" y="24765"/>
                  </a:lnTo>
                  <a:cubicBezTo>
                    <a:pt x="124777" y="19050"/>
                    <a:pt x="124777" y="10478"/>
                    <a:pt x="119063" y="4763"/>
                  </a:cubicBezTo>
                  <a:cubicBezTo>
                    <a:pt x="113348" y="-953"/>
                    <a:pt x="104775" y="-953"/>
                    <a:pt x="99060" y="4763"/>
                  </a:cubicBezTo>
                  <a:lnTo>
                    <a:pt x="28575" y="75248"/>
                  </a:lnTo>
                  <a:lnTo>
                    <a:pt x="28575" y="14288"/>
                  </a:lnTo>
                  <a:cubicBezTo>
                    <a:pt x="28575" y="6668"/>
                    <a:pt x="21907" y="0"/>
                    <a:pt x="14288" y="0"/>
                  </a:cubicBezTo>
                  <a:cubicBezTo>
                    <a:pt x="6668" y="0"/>
                    <a:pt x="0" y="6668"/>
                    <a:pt x="0" y="14288"/>
                  </a:cubicBezTo>
                  <a:lnTo>
                    <a:pt x="0" y="109538"/>
                  </a:lnTo>
                  <a:cubicBezTo>
                    <a:pt x="0" y="117158"/>
                    <a:pt x="6668" y="123825"/>
                    <a:pt x="14288" y="1238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4"/>
            <p:cNvSpPr/>
            <p:nvPr/>
          </p:nvSpPr>
          <p:spPr>
            <a:xfrm>
              <a:off x="5125608" y="2966278"/>
              <a:ext cx="123825" cy="123825"/>
            </a:xfrm>
            <a:custGeom>
              <a:avLst/>
              <a:gdLst/>
              <a:ahLst/>
              <a:cxnLst/>
              <a:rect l="l" t="t" r="r" b="b"/>
              <a:pathLst>
                <a:path w="123825" h="123825" extrusionOk="0">
                  <a:moveTo>
                    <a:pt x="0" y="109538"/>
                  </a:moveTo>
                  <a:cubicBezTo>
                    <a:pt x="0" y="117158"/>
                    <a:pt x="6668" y="123825"/>
                    <a:pt x="14288" y="123825"/>
                  </a:cubicBezTo>
                  <a:lnTo>
                    <a:pt x="109538" y="123825"/>
                  </a:lnTo>
                  <a:cubicBezTo>
                    <a:pt x="117158" y="123825"/>
                    <a:pt x="123825" y="117158"/>
                    <a:pt x="123825" y="109538"/>
                  </a:cubicBezTo>
                  <a:lnTo>
                    <a:pt x="123825" y="14288"/>
                  </a:lnTo>
                  <a:cubicBezTo>
                    <a:pt x="123825" y="6668"/>
                    <a:pt x="117158" y="0"/>
                    <a:pt x="109538" y="0"/>
                  </a:cubicBezTo>
                  <a:cubicBezTo>
                    <a:pt x="101918" y="0"/>
                    <a:pt x="95250" y="6668"/>
                    <a:pt x="95250" y="14288"/>
                  </a:cubicBezTo>
                  <a:lnTo>
                    <a:pt x="95250" y="75248"/>
                  </a:lnTo>
                  <a:lnTo>
                    <a:pt x="24765" y="4763"/>
                  </a:lnTo>
                  <a:cubicBezTo>
                    <a:pt x="19050" y="-953"/>
                    <a:pt x="10478" y="-953"/>
                    <a:pt x="4763" y="4763"/>
                  </a:cubicBezTo>
                  <a:cubicBezTo>
                    <a:pt x="-953" y="10478"/>
                    <a:pt x="-953" y="19050"/>
                    <a:pt x="4763" y="24765"/>
                  </a:cubicBezTo>
                  <a:lnTo>
                    <a:pt x="75248" y="95250"/>
                  </a:lnTo>
                  <a:lnTo>
                    <a:pt x="14288" y="95250"/>
                  </a:lnTo>
                  <a:cubicBezTo>
                    <a:pt x="6668" y="95250"/>
                    <a:pt x="0" y="101918"/>
                    <a:pt x="0" y="10953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4"/>
            <p:cNvSpPr/>
            <p:nvPr/>
          </p:nvSpPr>
          <p:spPr>
            <a:xfrm>
              <a:off x="5458983" y="3299653"/>
              <a:ext cx="124301" cy="123825"/>
            </a:xfrm>
            <a:custGeom>
              <a:avLst/>
              <a:gdLst/>
              <a:ahLst/>
              <a:cxnLst/>
              <a:rect l="l" t="t" r="r" b="b"/>
              <a:pathLst>
                <a:path w="124301" h="123825" extrusionOk="0">
                  <a:moveTo>
                    <a:pt x="123825" y="14288"/>
                  </a:moveTo>
                  <a:cubicBezTo>
                    <a:pt x="123825" y="6668"/>
                    <a:pt x="117157" y="0"/>
                    <a:pt x="109538" y="0"/>
                  </a:cubicBezTo>
                  <a:lnTo>
                    <a:pt x="14288" y="0"/>
                  </a:lnTo>
                  <a:cubicBezTo>
                    <a:pt x="6668" y="0"/>
                    <a:pt x="0" y="6668"/>
                    <a:pt x="0" y="14288"/>
                  </a:cubicBezTo>
                  <a:lnTo>
                    <a:pt x="0" y="109538"/>
                  </a:lnTo>
                  <a:cubicBezTo>
                    <a:pt x="0" y="117157"/>
                    <a:pt x="6668" y="123825"/>
                    <a:pt x="14288" y="123825"/>
                  </a:cubicBezTo>
                  <a:cubicBezTo>
                    <a:pt x="21907" y="123825"/>
                    <a:pt x="28575" y="117157"/>
                    <a:pt x="28575" y="109538"/>
                  </a:cubicBezTo>
                  <a:lnTo>
                    <a:pt x="28575" y="48577"/>
                  </a:lnTo>
                  <a:lnTo>
                    <a:pt x="99060" y="119063"/>
                  </a:lnTo>
                  <a:cubicBezTo>
                    <a:pt x="101918" y="121920"/>
                    <a:pt x="105727" y="122873"/>
                    <a:pt x="109538" y="122873"/>
                  </a:cubicBezTo>
                  <a:cubicBezTo>
                    <a:pt x="113348" y="122873"/>
                    <a:pt x="117157" y="121920"/>
                    <a:pt x="120015" y="119063"/>
                  </a:cubicBezTo>
                  <a:cubicBezTo>
                    <a:pt x="125730" y="113348"/>
                    <a:pt x="125730" y="104775"/>
                    <a:pt x="120015" y="99060"/>
                  </a:cubicBezTo>
                  <a:lnTo>
                    <a:pt x="48577" y="28575"/>
                  </a:lnTo>
                  <a:lnTo>
                    <a:pt x="109538" y="28575"/>
                  </a:lnTo>
                  <a:cubicBezTo>
                    <a:pt x="117157" y="28575"/>
                    <a:pt x="123825" y="21907"/>
                    <a:pt x="123825" y="1428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4"/>
            <p:cNvSpPr/>
            <p:nvPr/>
          </p:nvSpPr>
          <p:spPr>
            <a:xfrm>
              <a:off x="5125608" y="3299653"/>
              <a:ext cx="123825" cy="124777"/>
            </a:xfrm>
            <a:custGeom>
              <a:avLst/>
              <a:gdLst/>
              <a:ahLst/>
              <a:cxnLst/>
              <a:rect l="l" t="t" r="r" b="b"/>
              <a:pathLst>
                <a:path w="123825" h="124777" extrusionOk="0">
                  <a:moveTo>
                    <a:pt x="109538" y="0"/>
                  </a:moveTo>
                  <a:lnTo>
                    <a:pt x="14288" y="0"/>
                  </a:lnTo>
                  <a:cubicBezTo>
                    <a:pt x="6668" y="0"/>
                    <a:pt x="0" y="6668"/>
                    <a:pt x="0" y="14288"/>
                  </a:cubicBezTo>
                  <a:cubicBezTo>
                    <a:pt x="0" y="21907"/>
                    <a:pt x="6668" y="28575"/>
                    <a:pt x="14288" y="28575"/>
                  </a:cubicBezTo>
                  <a:lnTo>
                    <a:pt x="75248" y="28575"/>
                  </a:lnTo>
                  <a:lnTo>
                    <a:pt x="4763" y="99060"/>
                  </a:lnTo>
                  <a:cubicBezTo>
                    <a:pt x="-953" y="104775"/>
                    <a:pt x="-953" y="113348"/>
                    <a:pt x="4763" y="119063"/>
                  </a:cubicBezTo>
                  <a:cubicBezTo>
                    <a:pt x="7620" y="121920"/>
                    <a:pt x="10478" y="123825"/>
                    <a:pt x="14288" y="123825"/>
                  </a:cubicBezTo>
                  <a:cubicBezTo>
                    <a:pt x="18098" y="123825"/>
                    <a:pt x="21908" y="122873"/>
                    <a:pt x="24765" y="120015"/>
                  </a:cubicBezTo>
                  <a:lnTo>
                    <a:pt x="95250" y="49530"/>
                  </a:lnTo>
                  <a:lnTo>
                    <a:pt x="95250" y="110490"/>
                  </a:lnTo>
                  <a:cubicBezTo>
                    <a:pt x="95250" y="118110"/>
                    <a:pt x="101918" y="124777"/>
                    <a:pt x="109538" y="124777"/>
                  </a:cubicBezTo>
                  <a:cubicBezTo>
                    <a:pt x="117158" y="124777"/>
                    <a:pt x="123825" y="118110"/>
                    <a:pt x="123825" y="110490"/>
                  </a:cubicBezTo>
                  <a:lnTo>
                    <a:pt x="123825" y="15240"/>
                  </a:lnTo>
                  <a:cubicBezTo>
                    <a:pt x="123825" y="6668"/>
                    <a:pt x="117158" y="0"/>
                    <a:pt x="109538"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6" name="Google Shape;276;p24"/>
          <p:cNvSpPr txBox="1">
            <a:spLocks noGrp="1"/>
          </p:cNvSpPr>
          <p:nvPr>
            <p:ph type="title"/>
          </p:nvPr>
        </p:nvSpPr>
        <p:spPr>
          <a:xfrm>
            <a:off x="497711" y="391350"/>
            <a:ext cx="6875064"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Diploma in Applied Science – Unit 1,2,3 and 8 plus the following units</a:t>
            </a:r>
            <a:endParaRPr dirty="0"/>
          </a:p>
        </p:txBody>
      </p:sp>
      <p:sp>
        <p:nvSpPr>
          <p:cNvPr id="277" name="Google Shape;277;p2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78" name="Google Shape;278;p24"/>
          <p:cNvGrpSpPr/>
          <p:nvPr/>
        </p:nvGrpSpPr>
        <p:grpSpPr>
          <a:xfrm>
            <a:off x="381000" y="3081703"/>
            <a:ext cx="8558407" cy="1048694"/>
            <a:chOff x="1593000" y="2322568"/>
            <a:chExt cx="5957975" cy="705764"/>
          </a:xfrm>
        </p:grpSpPr>
        <p:sp>
          <p:nvSpPr>
            <p:cNvPr id="279" name="Google Shape;279;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dirty="0" smtClean="0">
                  <a:solidFill>
                    <a:schemeClr val="lt1"/>
                  </a:solidFill>
                  <a:latin typeface="Barlow Medium"/>
                  <a:ea typeface="Barlow"/>
                  <a:cs typeface="Barlow"/>
                  <a:sym typeface="Barlow Medium"/>
                </a:rPr>
                <a:t>Investigative project </a:t>
              </a:r>
            </a:p>
          </p:txBody>
        </p:sp>
        <p:sp>
          <p:nvSpPr>
            <p:cNvPr id="283" name="Google Shape;283;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rgbClr val="FFFFFF"/>
                  </a:solidFill>
                  <a:latin typeface="Barlow Light"/>
                  <a:ea typeface="Barlow Light"/>
                  <a:cs typeface="Barlow Light"/>
                  <a:sym typeface="Barlow Light"/>
                </a:rPr>
                <a:t>6</a:t>
              </a:r>
              <a:endParaRPr sz="2600" dirty="0">
                <a:solidFill>
                  <a:srgbClr val="FFFFFF"/>
                </a:solidFill>
                <a:latin typeface="Barlow Light"/>
                <a:ea typeface="Barlow Light"/>
                <a:cs typeface="Barlow Light"/>
                <a:sym typeface="Barlow Light"/>
              </a:endParaRPr>
            </a:p>
          </p:txBody>
        </p:sp>
        <p:sp>
          <p:nvSpPr>
            <p:cNvPr id="285" name="Google Shape;285;p24"/>
            <p:cNvSpPr/>
            <p:nvPr/>
          </p:nvSpPr>
          <p:spPr>
            <a:xfrm>
              <a:off x="4452740" y="2386032"/>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Internal assessment – 25% of BTEC </a:t>
              </a:r>
            </a:p>
          </p:txBody>
        </p:sp>
      </p:grpSp>
      <p:grpSp>
        <p:nvGrpSpPr>
          <p:cNvPr id="286" name="Google Shape;286;p24"/>
          <p:cNvGrpSpPr/>
          <p:nvPr/>
        </p:nvGrpSpPr>
        <p:grpSpPr>
          <a:xfrm>
            <a:off x="388823" y="2205339"/>
            <a:ext cx="8566229" cy="996901"/>
            <a:chOff x="1593000" y="2322566"/>
            <a:chExt cx="5957975" cy="727895"/>
          </a:xfrm>
        </p:grpSpPr>
        <p:sp>
          <p:nvSpPr>
            <p:cNvPr id="287" name="Google Shape;287;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289" name="Google Shape;289;p24"/>
            <p:cNvSpPr/>
            <p:nvPr/>
          </p:nvSpPr>
          <p:spPr>
            <a:xfrm rot="16200000">
              <a:off x="3466978" y="1969267"/>
              <a:ext cx="727895" cy="1434494"/>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dirty="0">
                <a:solidFill>
                  <a:schemeClr val="lt1"/>
                </a:solidFill>
                <a:latin typeface="Barlow"/>
                <a:ea typeface="Barlow"/>
                <a:cs typeface="Barlow"/>
                <a:sym typeface="Barlow"/>
              </a:endParaRPr>
            </a:p>
          </p:txBody>
        </p:sp>
        <p:sp>
          <p:nvSpPr>
            <p:cNvPr id="291" name="Google Shape;291;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4"/>
            <p:cNvSpPr/>
            <p:nvPr/>
          </p:nvSpPr>
          <p:spPr>
            <a:xfrm>
              <a:off x="1593001" y="2322575"/>
              <a:ext cx="692829" cy="642601"/>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rgbClr val="FFFFFF"/>
                  </a:solidFill>
                  <a:latin typeface="Barlow Light"/>
                  <a:ea typeface="Barlow Light"/>
                  <a:cs typeface="Barlow Light"/>
                  <a:sym typeface="Barlow Light"/>
                </a:rPr>
                <a:t>5</a:t>
              </a:r>
              <a:endParaRPr sz="2600" dirty="0">
                <a:solidFill>
                  <a:srgbClr val="FFFFFF"/>
                </a:solidFill>
                <a:latin typeface="Barlow Light"/>
                <a:ea typeface="Barlow Light"/>
                <a:cs typeface="Barlow Light"/>
                <a:sym typeface="Barlow Light"/>
              </a:endParaRPr>
            </a:p>
          </p:txBody>
        </p:sp>
        <p:sp>
          <p:nvSpPr>
            <p:cNvPr id="293" name="Google Shape;293;p24"/>
            <p:cNvSpPr/>
            <p:nvPr/>
          </p:nvSpPr>
          <p:spPr>
            <a:xfrm>
              <a:off x="4452856" y="2323750"/>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endParaRPr sz="1000" dirty="0">
                <a:solidFill>
                  <a:schemeClr val="accent2"/>
                </a:solidFill>
                <a:latin typeface="Barlow"/>
                <a:ea typeface="Barlow"/>
                <a:cs typeface="Barlow"/>
                <a:sym typeface="Barlow"/>
              </a:endParaRPr>
            </a:p>
          </p:txBody>
        </p:sp>
      </p:grpSp>
      <p:grpSp>
        <p:nvGrpSpPr>
          <p:cNvPr id="294" name="Google Shape;294;p24"/>
          <p:cNvGrpSpPr/>
          <p:nvPr/>
        </p:nvGrpSpPr>
        <p:grpSpPr>
          <a:xfrm>
            <a:off x="396646" y="1303038"/>
            <a:ext cx="8558406" cy="913085"/>
            <a:chOff x="1593000" y="2322567"/>
            <a:chExt cx="5957975" cy="647843"/>
          </a:xfrm>
        </p:grpSpPr>
        <p:sp>
          <p:nvSpPr>
            <p:cNvPr id="295" name="Google Shape;295;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dirty="0" smtClean="0">
                  <a:solidFill>
                    <a:schemeClr val="bg1"/>
                  </a:solidFill>
                  <a:latin typeface="Barlow" panose="020B0604020202020204" charset="0"/>
                </a:rPr>
                <a:t>Laboratory techniques</a:t>
              </a:r>
              <a:endParaRPr sz="2000" dirty="0">
                <a:solidFill>
                  <a:schemeClr val="bg1"/>
                </a:solidFill>
                <a:latin typeface="Barlow" panose="020B0604020202020204" charset="0"/>
              </a:endParaRPr>
            </a:p>
          </p:txBody>
        </p:sp>
        <p:sp>
          <p:nvSpPr>
            <p:cNvPr id="297" name="Google Shape;297;p24"/>
            <p:cNvSpPr/>
            <p:nvPr/>
          </p:nvSpPr>
          <p:spPr>
            <a:xfrm rot="16200000">
              <a:off x="3739446" y="2172543"/>
              <a:ext cx="643356" cy="943404"/>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800" dirty="0" smtClean="0">
                  <a:solidFill>
                    <a:schemeClr val="lt1"/>
                  </a:solidFill>
                  <a:latin typeface="Barlow"/>
                  <a:ea typeface="Barlow"/>
                  <a:cs typeface="Barlow"/>
                  <a:sym typeface="Barlow"/>
                </a:rPr>
                <a:t> </a:t>
              </a:r>
              <a:endParaRPr sz="2800" dirty="0">
                <a:solidFill>
                  <a:schemeClr val="lt1"/>
                </a:solidFill>
                <a:latin typeface="Barlow"/>
                <a:ea typeface="Barlow"/>
                <a:cs typeface="Barlow"/>
                <a:sym typeface="Barlow"/>
              </a:endParaRPr>
            </a:p>
          </p:txBody>
        </p:sp>
        <p:sp>
          <p:nvSpPr>
            <p:cNvPr id="299" name="Google Shape;299;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rgbClr val="FFFFFF"/>
                  </a:solidFill>
                  <a:latin typeface="Barlow Light"/>
                  <a:ea typeface="Barlow Light"/>
                  <a:cs typeface="Barlow Light"/>
                  <a:sym typeface="Barlow Light"/>
                </a:rPr>
                <a:t>4</a:t>
              </a:r>
              <a:endParaRPr sz="2600" dirty="0">
                <a:solidFill>
                  <a:srgbClr val="FFFFFF"/>
                </a:solidFill>
                <a:latin typeface="Barlow Light"/>
                <a:ea typeface="Barlow Light"/>
                <a:cs typeface="Barlow Light"/>
                <a:sym typeface="Barlow Light"/>
              </a:endParaRPr>
            </a:p>
          </p:txBody>
        </p:sp>
        <p:sp>
          <p:nvSpPr>
            <p:cNvPr id="301" name="Google Shape;301;p24"/>
            <p:cNvSpPr/>
            <p:nvPr/>
          </p:nvSpPr>
          <p:spPr>
            <a:xfrm>
              <a:off x="4532826" y="2328110"/>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Internal assessment - 25% of BTEC </a:t>
              </a:r>
            </a:p>
          </p:txBody>
        </p:sp>
      </p:grpSp>
      <p:sp>
        <p:nvSpPr>
          <p:cNvPr id="2" name="Rectangle 1"/>
          <p:cNvSpPr/>
          <p:nvPr/>
        </p:nvSpPr>
        <p:spPr>
          <a:xfrm>
            <a:off x="1381926" y="2276111"/>
            <a:ext cx="3217547" cy="707886"/>
          </a:xfrm>
          <a:prstGeom prst="rect">
            <a:avLst/>
          </a:prstGeom>
        </p:spPr>
        <p:txBody>
          <a:bodyPr wrap="none">
            <a:spAutoFit/>
          </a:bodyPr>
          <a:lstStyle/>
          <a:p>
            <a:r>
              <a:rPr lang="en-GB" sz="2000" dirty="0" smtClean="0">
                <a:solidFill>
                  <a:schemeClr val="lt1"/>
                </a:solidFill>
                <a:latin typeface="Barlow"/>
                <a:sym typeface="Barlow"/>
              </a:rPr>
              <a:t>Principles and applications </a:t>
            </a:r>
          </a:p>
          <a:p>
            <a:r>
              <a:rPr lang="en-GB" sz="2000" dirty="0" smtClean="0">
                <a:solidFill>
                  <a:schemeClr val="lt1"/>
                </a:solidFill>
                <a:latin typeface="Barlow"/>
                <a:sym typeface="Barlow"/>
              </a:rPr>
              <a:t>of Science II</a:t>
            </a:r>
          </a:p>
        </p:txBody>
      </p:sp>
      <p:sp>
        <p:nvSpPr>
          <p:cNvPr id="36" name="Google Shape;301;p24"/>
          <p:cNvSpPr/>
          <p:nvPr/>
        </p:nvSpPr>
        <p:spPr>
          <a:xfrm>
            <a:off x="4504554" y="2182548"/>
            <a:ext cx="4177320" cy="938938"/>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External examination – 33.3% of BTEC</a:t>
            </a:r>
          </a:p>
        </p:txBody>
      </p:sp>
      <p:grpSp>
        <p:nvGrpSpPr>
          <p:cNvPr id="37" name="Google Shape;278;p24"/>
          <p:cNvGrpSpPr/>
          <p:nvPr/>
        </p:nvGrpSpPr>
        <p:grpSpPr>
          <a:xfrm>
            <a:off x="381000" y="4036096"/>
            <a:ext cx="8558407" cy="1048694"/>
            <a:chOff x="1593000" y="2322568"/>
            <a:chExt cx="5957975" cy="705764"/>
          </a:xfrm>
        </p:grpSpPr>
        <p:sp>
          <p:nvSpPr>
            <p:cNvPr id="38" name="Google Shape;279;p24"/>
            <p:cNvSpPr/>
            <p:nvPr/>
          </p:nvSpPr>
          <p:spPr>
            <a:xfrm>
              <a:off x="3728375" y="2322568"/>
              <a:ext cx="3822600" cy="6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0;p24"/>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1;p24"/>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2;p2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dirty="0" smtClean="0">
                  <a:solidFill>
                    <a:schemeClr val="lt1"/>
                  </a:solidFill>
                  <a:latin typeface="Barlow Medium"/>
                  <a:ea typeface="Barlow"/>
                  <a:cs typeface="Barlow"/>
                  <a:sym typeface="Barlow Medium"/>
                </a:rPr>
                <a:t>Biological molecules</a:t>
              </a:r>
            </a:p>
          </p:txBody>
        </p:sp>
        <p:sp>
          <p:nvSpPr>
            <p:cNvPr id="42" name="Google Shape;283;p2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4;p24"/>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smtClean="0">
                  <a:solidFill>
                    <a:srgbClr val="FFFFFF"/>
                  </a:solidFill>
                  <a:latin typeface="Barlow Light"/>
                  <a:ea typeface="Barlow Light"/>
                  <a:cs typeface="Barlow Light"/>
                  <a:sym typeface="Barlow Light"/>
                </a:rPr>
                <a:t>10</a:t>
              </a:r>
              <a:endParaRPr sz="2600" dirty="0">
                <a:solidFill>
                  <a:srgbClr val="FFFFFF"/>
                </a:solidFill>
                <a:latin typeface="Barlow Light"/>
                <a:ea typeface="Barlow Light"/>
                <a:cs typeface="Barlow Light"/>
                <a:sym typeface="Barlow Light"/>
              </a:endParaRPr>
            </a:p>
          </p:txBody>
        </p:sp>
        <p:sp>
          <p:nvSpPr>
            <p:cNvPr id="44" name="Google Shape;285;p24"/>
            <p:cNvSpPr/>
            <p:nvPr/>
          </p:nvSpPr>
          <p:spPr>
            <a:xfrm>
              <a:off x="4452740" y="2386032"/>
              <a:ext cx="2971200" cy="642300"/>
            </a:xfrm>
            <a:prstGeom prst="rect">
              <a:avLst/>
            </a:prstGeom>
            <a:noFill/>
            <a:ln>
              <a:noFill/>
            </a:ln>
          </p:spPr>
          <p:txBody>
            <a:bodyPr spcFirstLastPara="1" wrap="square" lIns="91425" tIns="91425" rIns="91425" bIns="91425" anchor="ctr" anchorCtr="0">
              <a:noAutofit/>
            </a:bodyPr>
            <a:lstStyle/>
            <a:p>
              <a:pPr marL="320040" lvl="0" indent="-154940" algn="l" rtl="0">
                <a:lnSpc>
                  <a:spcPct val="115000"/>
                </a:lnSpc>
                <a:spcBef>
                  <a:spcPts val="0"/>
                </a:spcBef>
                <a:spcAft>
                  <a:spcPts val="0"/>
                </a:spcAft>
                <a:buClr>
                  <a:schemeClr val="accent2"/>
                </a:buClr>
                <a:buSzPts val="1000"/>
                <a:buFont typeface="Barlow"/>
                <a:buChar char="✔"/>
              </a:pPr>
              <a:r>
                <a:rPr lang="en" sz="1800" dirty="0" smtClean="0">
                  <a:solidFill>
                    <a:schemeClr val="accent2"/>
                  </a:solidFill>
                  <a:latin typeface="Barlow"/>
                  <a:ea typeface="Barlow"/>
                  <a:cs typeface="Barlow"/>
                  <a:sym typeface="Barlow"/>
                </a:rPr>
                <a:t>Internal assessment (coursework) – 16.7% of BTEC</a:t>
              </a:r>
            </a:p>
          </p:txBody>
        </p:sp>
      </p:grpSp>
    </p:spTree>
    <p:extLst>
      <p:ext uri="{BB962C8B-B14F-4D97-AF65-F5344CB8AC3E}">
        <p14:creationId xmlns:p14="http://schemas.microsoft.com/office/powerpoint/2010/main" val="225075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22"/>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259" name="Google Shape;259;p22"/>
          <p:cNvPicPr preferRelativeResize="0"/>
          <p:nvPr/>
        </p:nvPicPr>
        <p:blipFill rotWithShape="1">
          <a:blip r:embed="rId3">
            <a:alphaModFix/>
          </a:blip>
          <a:srcRect t="12264" b="12264"/>
          <a:stretch/>
        </p:blipFill>
        <p:spPr>
          <a:xfrm>
            <a:off x="4866750" y="680025"/>
            <a:ext cx="3351300" cy="3793800"/>
          </a:xfrm>
          <a:prstGeom prst="rect">
            <a:avLst/>
          </a:prstGeom>
          <a:noFill/>
          <a:ln>
            <a:noFill/>
          </a:ln>
        </p:spPr>
      </p:pic>
      <p:pic>
        <p:nvPicPr>
          <p:cNvPr id="4099" name="Picture 3" descr="IMG_1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44" y="0"/>
            <a:ext cx="348697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3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490" name="Google Shape;490;p34"/>
          <p:cNvGrpSpPr/>
          <p:nvPr/>
        </p:nvGrpSpPr>
        <p:grpSpPr>
          <a:xfrm>
            <a:off x="3318449" y="1310842"/>
            <a:ext cx="4542205" cy="2661224"/>
            <a:chOff x="1177450" y="241631"/>
            <a:chExt cx="6173152" cy="3616776"/>
          </a:xfrm>
        </p:grpSpPr>
        <p:sp>
          <p:nvSpPr>
            <p:cNvPr id="491" name="Google Shape;491;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a:effectLst>
              <a:outerShdw dist="19050" dir="54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5" name="Google Shape;495;p34"/>
          <p:cNvSpPr txBox="1">
            <a:spLocks noGrp="1"/>
          </p:cNvSpPr>
          <p:nvPr>
            <p:ph type="title" idx="4294967295"/>
          </p:nvPr>
        </p:nvSpPr>
        <p:spPr>
          <a:xfrm>
            <a:off x="614975" y="1039263"/>
            <a:ext cx="24399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Award Grade</a:t>
            </a:r>
            <a:endParaRPr dirty="0"/>
          </a:p>
        </p:txBody>
      </p:sp>
      <p:sp>
        <p:nvSpPr>
          <p:cNvPr id="2" name="TextBox 1"/>
          <p:cNvSpPr txBox="1"/>
          <p:nvPr/>
        </p:nvSpPr>
        <p:spPr>
          <a:xfrm>
            <a:off x="3849144" y="1618220"/>
            <a:ext cx="3472405" cy="1538883"/>
          </a:xfrm>
          <a:prstGeom prst="rect">
            <a:avLst/>
          </a:prstGeom>
          <a:noFill/>
        </p:spPr>
        <p:txBody>
          <a:bodyPr wrap="square" rtlCol="0">
            <a:spAutoFit/>
          </a:bodyPr>
          <a:lstStyle/>
          <a:p>
            <a:r>
              <a:rPr lang="en-GB" sz="2000" dirty="0" smtClean="0">
                <a:solidFill>
                  <a:srgbClr val="FFFF00"/>
                </a:solidFill>
                <a:latin typeface="Barlow" panose="020B0604020202020204" charset="0"/>
              </a:rPr>
              <a:t>Distinction*   56 UCAS points</a:t>
            </a:r>
          </a:p>
          <a:p>
            <a:r>
              <a:rPr lang="en-GB" sz="2000" dirty="0" smtClean="0">
                <a:solidFill>
                  <a:srgbClr val="FFFF00"/>
                </a:solidFill>
                <a:latin typeface="Barlow" panose="020B0604020202020204" charset="0"/>
              </a:rPr>
              <a:t>Distinction     48 UCAS points</a:t>
            </a:r>
          </a:p>
          <a:p>
            <a:r>
              <a:rPr lang="en-GB" sz="2000" dirty="0" smtClean="0">
                <a:solidFill>
                  <a:srgbClr val="FFFF00"/>
                </a:solidFill>
                <a:latin typeface="Barlow" panose="020B0604020202020204" charset="0"/>
              </a:rPr>
              <a:t>Merit	           32 UCAS points</a:t>
            </a:r>
          </a:p>
          <a:p>
            <a:r>
              <a:rPr lang="en-GB" sz="2000" dirty="0" smtClean="0">
                <a:solidFill>
                  <a:srgbClr val="FFFF00"/>
                </a:solidFill>
                <a:latin typeface="Barlow" panose="020B0604020202020204" charset="0"/>
              </a:rPr>
              <a:t>Pass 	           16 UCAS points</a:t>
            </a:r>
          </a:p>
          <a:p>
            <a:endParaRPr lang="en-GB" dirty="0">
              <a:solidFill>
                <a:srgbClr val="FFFF00"/>
              </a:solidFill>
            </a:endParaRPr>
          </a:p>
        </p:txBody>
      </p:sp>
    </p:spTree>
    <p:extLst>
      <p:ext uri="{BB962C8B-B14F-4D97-AF65-F5344CB8AC3E}">
        <p14:creationId xmlns:p14="http://schemas.microsoft.com/office/powerpoint/2010/main" val="1004989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405</Words>
  <Application>Microsoft Office PowerPoint</Application>
  <PresentationFormat>On-screen Show (16:9)</PresentationFormat>
  <Paragraphs>66</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Barlow SemiBold</vt:lpstr>
      <vt:lpstr>Candara</vt:lpstr>
      <vt:lpstr>Barlow</vt:lpstr>
      <vt:lpstr>Calibri</vt:lpstr>
      <vt:lpstr>Barlow Light</vt:lpstr>
      <vt:lpstr>Arial</vt:lpstr>
      <vt:lpstr>Barlow Medium</vt:lpstr>
      <vt:lpstr>Caius template</vt:lpstr>
      <vt:lpstr>BTEC Level 3 Applied Science </vt:lpstr>
      <vt:lpstr>PowerPoint Presentation</vt:lpstr>
      <vt:lpstr>PowerPoint Presentation</vt:lpstr>
      <vt:lpstr>Course Content  </vt:lpstr>
      <vt:lpstr>PowerPoint Presentation</vt:lpstr>
      <vt:lpstr>Extended Certificate in Applied Science</vt:lpstr>
      <vt:lpstr>Diploma in Applied Science – Unit 1,2,3 and 8 plus the following units</vt:lpstr>
      <vt:lpstr>PowerPoint Presentation</vt:lpstr>
      <vt:lpstr>Award Grade</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Award Science option for year 10</dc:title>
  <dc:creator>V Brown</dc:creator>
  <cp:lastModifiedBy>V Brown</cp:lastModifiedBy>
  <cp:revision>28</cp:revision>
  <dcterms:modified xsi:type="dcterms:W3CDTF">2022-01-28T11:04:30Z</dcterms:modified>
</cp:coreProperties>
</file>