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sldIdLst>
    <p:sldId id="263" r:id="rId3"/>
    <p:sldId id="257"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AF75F6-8DEC-42DF-A4D4-C994EF9DD7DE}" type="datetimeFigureOut">
              <a:rPr lang="en-GB" smtClean="0"/>
              <a:t>31/01/2022</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70D27FCA-0040-4E2B-86C6-BC7F88F0D706}"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20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AF75F6-8DEC-42DF-A4D4-C994EF9DD7DE}"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D27FCA-0040-4E2B-86C6-BC7F88F0D706}" type="slidenum">
              <a:rPr lang="en-GB" smtClean="0"/>
              <a:t>‹#›</a:t>
            </a:fld>
            <a:endParaRPr lang="en-GB"/>
          </a:p>
        </p:txBody>
      </p:sp>
    </p:spTree>
    <p:extLst>
      <p:ext uri="{BB962C8B-B14F-4D97-AF65-F5344CB8AC3E}">
        <p14:creationId xmlns:p14="http://schemas.microsoft.com/office/powerpoint/2010/main" val="95002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AF75F6-8DEC-42DF-A4D4-C994EF9DD7DE}"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D27FCA-0040-4E2B-86C6-BC7F88F0D706}"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526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AF75F6-8DEC-42DF-A4D4-C994EF9DD7DE}"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D27FCA-0040-4E2B-86C6-BC7F88F0D706}"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546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AF75F6-8DEC-42DF-A4D4-C994EF9DD7DE}"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D27FCA-0040-4E2B-86C6-BC7F88F0D706}" type="slidenum">
              <a:rPr lang="en-GB" smtClean="0"/>
              <a:t>‹#›</a:t>
            </a:fld>
            <a:endParaRPr lang="en-GB"/>
          </a:p>
        </p:txBody>
      </p:sp>
    </p:spTree>
    <p:extLst>
      <p:ext uri="{BB962C8B-B14F-4D97-AF65-F5344CB8AC3E}">
        <p14:creationId xmlns:p14="http://schemas.microsoft.com/office/powerpoint/2010/main" val="1933773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AF75F6-8DEC-42DF-A4D4-C994EF9DD7DE}"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D27FCA-0040-4E2B-86C6-BC7F88F0D706}"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073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AF75F6-8DEC-42DF-A4D4-C994EF9DD7DE}"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D27FCA-0040-4E2B-86C6-BC7F88F0D706}"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575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AF75F6-8DEC-42DF-A4D4-C994EF9DD7DE}"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D27FCA-0040-4E2B-86C6-BC7F88F0D706}"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254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AF75F6-8DEC-42DF-A4D4-C994EF9DD7DE}"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D27FCA-0040-4E2B-86C6-BC7F88F0D706}"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944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FA17-38B1-47C1-ADBA-5F4F85008D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BF715-FDD8-49BD-B9C0-8FF97649A0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5AD655-27B8-4BD6-A856-FCC0982EAEE4}"/>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5" name="Footer Placeholder 4">
            <a:extLst>
              <a:ext uri="{FF2B5EF4-FFF2-40B4-BE49-F238E27FC236}">
                <a16:creationId xmlns:a16="http://schemas.microsoft.com/office/drawing/2014/main" id="{C1B9137F-A07C-4D7E-9EE9-55ADE415D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E1D42A-1BD6-4D28-B0C7-CA48EC7B2B53}"/>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500097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F34E-4165-43A1-91E2-311841C637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FC99D9-D098-4808-AD40-AD76064BFB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6688F4-4D78-4349-A533-CC7F6718F1EA}"/>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5" name="Footer Placeholder 4">
            <a:extLst>
              <a:ext uri="{FF2B5EF4-FFF2-40B4-BE49-F238E27FC236}">
                <a16:creationId xmlns:a16="http://schemas.microsoft.com/office/drawing/2014/main" id="{20309A5D-044F-4FE5-A80D-3B23F6A924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EA2421-D601-413F-A16C-4C1D96FBA16B}"/>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394355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AF75F6-8DEC-42DF-A4D4-C994EF9DD7DE}"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D27FCA-0040-4E2B-86C6-BC7F88F0D706}" type="slidenum">
              <a:rPr lang="en-GB" smtClean="0"/>
              <a:t>‹#›</a:t>
            </a:fld>
            <a:endParaRPr lang="en-GB"/>
          </a:p>
        </p:txBody>
      </p:sp>
    </p:spTree>
    <p:extLst>
      <p:ext uri="{BB962C8B-B14F-4D97-AF65-F5344CB8AC3E}">
        <p14:creationId xmlns:p14="http://schemas.microsoft.com/office/powerpoint/2010/main" val="232978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4B3F-3731-4155-9C25-E267E86578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230129-692F-4B99-BC6A-2812BC008D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2CDAA-620E-4225-A019-B750F1AB1519}"/>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5" name="Footer Placeholder 4">
            <a:extLst>
              <a:ext uri="{FF2B5EF4-FFF2-40B4-BE49-F238E27FC236}">
                <a16:creationId xmlns:a16="http://schemas.microsoft.com/office/drawing/2014/main" id="{4C81155A-796C-4619-8B3B-4FDE5299BD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6AD8F9-AD49-4A48-94B0-95D840DAD0AA}"/>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3937888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BDD4-46BC-4757-90C8-2E7DEAA902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8BFA04-EBB6-447F-85F5-EA806582CD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DBF40F-F65E-4FF2-B6DA-7C75F399E8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63ABA5-81BB-4E8F-A230-F53A626C5FD4}"/>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6" name="Footer Placeholder 5">
            <a:extLst>
              <a:ext uri="{FF2B5EF4-FFF2-40B4-BE49-F238E27FC236}">
                <a16:creationId xmlns:a16="http://schemas.microsoft.com/office/drawing/2014/main" id="{835C67B7-08E8-4F12-B22C-8387A149A6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C2D3F0-C37D-4CF3-B323-497F4ADCF319}"/>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3567526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4319-855B-40FC-8B6E-AA730ACBEA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447C5D-2214-4ABC-ABE6-07A6CA720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542279-5A12-468E-A365-3F50EE2E4C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520F6F-FE8E-43F4-8A69-5E8A8D35BB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03FE8-FB18-42D6-BB06-38813FDE29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F43B61-E9F8-4A8D-8406-BB0877034684}"/>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8" name="Footer Placeholder 7">
            <a:extLst>
              <a:ext uri="{FF2B5EF4-FFF2-40B4-BE49-F238E27FC236}">
                <a16:creationId xmlns:a16="http://schemas.microsoft.com/office/drawing/2014/main" id="{25DECAAB-B6C6-4466-8E31-B73361DAD5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E251D0-65F7-4E60-9C42-8F62E68C437A}"/>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2856384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9C00-EA21-41CC-B3CC-FE857496FE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9C610-09D4-4955-BD84-BA735769FFCD}"/>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4" name="Footer Placeholder 3">
            <a:extLst>
              <a:ext uri="{FF2B5EF4-FFF2-40B4-BE49-F238E27FC236}">
                <a16:creationId xmlns:a16="http://schemas.microsoft.com/office/drawing/2014/main" id="{AB72C75F-246C-4D16-998A-548836326F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18AE9A-ADCA-46E6-A5F5-67DDC1438B6B}"/>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54849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E371E-9541-472A-BE37-910865EA919B}"/>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3" name="Footer Placeholder 2">
            <a:extLst>
              <a:ext uri="{FF2B5EF4-FFF2-40B4-BE49-F238E27FC236}">
                <a16:creationId xmlns:a16="http://schemas.microsoft.com/office/drawing/2014/main" id="{37A04564-971C-4196-9D82-8C6737C52C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67956F-90C9-4FAC-97BA-A4DDAB600D43}"/>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2090932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2BF4-76AB-4FFB-AAE6-043AA5DD1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D21B4C-09BF-4A71-94A8-AF2A3AE06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0BF5F9-C9EF-47CE-A79F-3C8F940BF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CA3113-D952-43B9-A626-D89FE91FFAF3}"/>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6" name="Footer Placeholder 5">
            <a:extLst>
              <a:ext uri="{FF2B5EF4-FFF2-40B4-BE49-F238E27FC236}">
                <a16:creationId xmlns:a16="http://schemas.microsoft.com/office/drawing/2014/main" id="{5A153625-9683-4FD8-A478-4A5C341F3C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CABC6F-ABEC-41D8-A488-C276F496EAE6}"/>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3429520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1072-511D-43D2-92DA-DCE2BFF28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A17ED1-6C13-4B86-88D9-085D7FEA0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9713BB-3EF5-4DC1-9702-27C1AD4C0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FBD65-FC1B-4B23-9053-D0BC4D78F5DA}"/>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6" name="Footer Placeholder 5">
            <a:extLst>
              <a:ext uri="{FF2B5EF4-FFF2-40B4-BE49-F238E27FC236}">
                <a16:creationId xmlns:a16="http://schemas.microsoft.com/office/drawing/2014/main" id="{7293C778-985E-46C9-A03C-E0FDD16EA0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E2B743-0212-47A4-BC5D-F8C7CCB0AE37}"/>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1866764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0D3A-713E-4F92-BB39-2240F8476C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1D15C2-C33E-4E3A-9F92-FEBC2FC256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42BF81-45D7-431B-90B5-9FFA4070B24A}"/>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5" name="Footer Placeholder 4">
            <a:extLst>
              <a:ext uri="{FF2B5EF4-FFF2-40B4-BE49-F238E27FC236}">
                <a16:creationId xmlns:a16="http://schemas.microsoft.com/office/drawing/2014/main" id="{1153AC34-3B02-470F-9360-BA9D6002F0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A782F-D3FB-4B62-8CE8-FB6B8CB45D0B}"/>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2380352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A3A124-D869-460B-807E-2D63C93AEC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97D4D5-3D15-4C27-A0E6-3ACF24D2B5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38301B-FB8B-4D0B-BEC4-EB70F0120648}"/>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5" name="Footer Placeholder 4">
            <a:extLst>
              <a:ext uri="{FF2B5EF4-FFF2-40B4-BE49-F238E27FC236}">
                <a16:creationId xmlns:a16="http://schemas.microsoft.com/office/drawing/2014/main" id="{B796DA57-E9F7-4357-B631-7821E29953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8E7917-FF43-44D0-BACD-E25DF0C79D36}"/>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128660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AF75F6-8DEC-42DF-A4D4-C994EF9DD7DE}"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D27FCA-0040-4E2B-86C6-BC7F88F0D706}"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603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AF75F6-8DEC-42DF-A4D4-C994EF9DD7DE}"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D27FCA-0040-4E2B-86C6-BC7F88F0D706}" type="slidenum">
              <a:rPr lang="en-GB" smtClean="0"/>
              <a:t>‹#›</a:t>
            </a:fld>
            <a:endParaRPr lang="en-GB"/>
          </a:p>
        </p:txBody>
      </p:sp>
    </p:spTree>
    <p:extLst>
      <p:ext uri="{BB962C8B-B14F-4D97-AF65-F5344CB8AC3E}">
        <p14:creationId xmlns:p14="http://schemas.microsoft.com/office/powerpoint/2010/main" val="188060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AF75F6-8DEC-42DF-A4D4-C994EF9DD7DE}" type="datetimeFigureOut">
              <a:rPr lang="en-GB" smtClean="0"/>
              <a:t>31/01/2022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D27FCA-0040-4E2B-86C6-BC7F88F0D706}"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961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AF75F6-8DEC-42DF-A4D4-C994EF9DD7DE}" type="datetimeFigureOut">
              <a:rPr lang="en-GB" smtClean="0"/>
              <a:t>31/01/2022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D27FCA-0040-4E2B-86C6-BC7F88F0D706}"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98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F75F6-8DEC-42DF-A4D4-C994EF9DD7DE}" type="datetimeFigureOut">
              <a:rPr lang="en-GB" smtClean="0"/>
              <a:t>31/01/2022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D27FCA-0040-4E2B-86C6-BC7F88F0D706}" type="slidenum">
              <a:rPr lang="en-GB" smtClean="0"/>
              <a:t>‹#›</a:t>
            </a:fld>
            <a:endParaRPr lang="en-GB"/>
          </a:p>
        </p:txBody>
      </p:sp>
    </p:spTree>
    <p:extLst>
      <p:ext uri="{BB962C8B-B14F-4D97-AF65-F5344CB8AC3E}">
        <p14:creationId xmlns:p14="http://schemas.microsoft.com/office/powerpoint/2010/main" val="72766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AF75F6-8DEC-42DF-A4D4-C994EF9DD7DE}"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D27FCA-0040-4E2B-86C6-BC7F88F0D706}"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239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AF75F6-8DEC-42DF-A4D4-C994EF9DD7DE}"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D27FCA-0040-4E2B-86C6-BC7F88F0D706}" type="slidenum">
              <a:rPr lang="en-GB" smtClean="0"/>
              <a:t>‹#›</a:t>
            </a:fld>
            <a:endParaRPr lang="en-GB"/>
          </a:p>
        </p:txBody>
      </p:sp>
    </p:spTree>
    <p:extLst>
      <p:ext uri="{BB962C8B-B14F-4D97-AF65-F5344CB8AC3E}">
        <p14:creationId xmlns:p14="http://schemas.microsoft.com/office/powerpoint/2010/main" val="369282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AF75F6-8DEC-42DF-A4D4-C994EF9DD7DE}" type="datetimeFigureOut">
              <a:rPr lang="en-GB" smtClean="0"/>
              <a:t>31/01/2022</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D27FCA-0040-4E2B-86C6-BC7F88F0D706}" type="slidenum">
              <a:rPr lang="en-GB" smtClean="0"/>
              <a:t>‹#›</a:t>
            </a:fld>
            <a:endParaRPr lang="en-GB"/>
          </a:p>
        </p:txBody>
      </p:sp>
    </p:spTree>
    <p:extLst>
      <p:ext uri="{BB962C8B-B14F-4D97-AF65-F5344CB8AC3E}">
        <p14:creationId xmlns:p14="http://schemas.microsoft.com/office/powerpoint/2010/main" val="1403487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BFE644-4865-40BD-9DB0-2EC8B601E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3F12C8-B2AF-4BAC-92D9-77F3199277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A7D1D9-F002-4517-84CE-90165629C2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5F754-57A5-477E-8AA2-33A2570FCE48}" type="datetimeFigureOut">
              <a:rPr lang="en-GB" smtClean="0"/>
              <a:t>31/01/2022</a:t>
            </a:fld>
            <a:endParaRPr lang="en-GB"/>
          </a:p>
        </p:txBody>
      </p:sp>
      <p:sp>
        <p:nvSpPr>
          <p:cNvPr id="5" name="Footer Placeholder 4">
            <a:extLst>
              <a:ext uri="{FF2B5EF4-FFF2-40B4-BE49-F238E27FC236}">
                <a16:creationId xmlns:a16="http://schemas.microsoft.com/office/drawing/2014/main" id="{D5C9B81A-1C93-4EC4-8327-D1924614E6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DDC7D9-9980-4015-81B5-35EB7344E3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8996-6ED7-4131-A115-28C59F3109AC}" type="slidenum">
              <a:rPr lang="en-GB" smtClean="0"/>
              <a:t>‹#›</a:t>
            </a:fld>
            <a:endParaRPr lang="en-GB"/>
          </a:p>
        </p:txBody>
      </p:sp>
    </p:spTree>
    <p:extLst>
      <p:ext uri="{BB962C8B-B14F-4D97-AF65-F5344CB8AC3E}">
        <p14:creationId xmlns:p14="http://schemas.microsoft.com/office/powerpoint/2010/main" val="37686150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32A67F-3598-4A13-8552-DA884FFCCE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5AD47D-DE44-4341-B624-D0253B40119B}"/>
              </a:ext>
            </a:extLst>
          </p:cNvPr>
          <p:cNvSpPr>
            <a:spLocks noGrp="1"/>
          </p:cNvSpPr>
          <p:nvPr>
            <p:ph type="ctrTitle"/>
          </p:nvPr>
        </p:nvSpPr>
        <p:spPr>
          <a:xfrm>
            <a:off x="799910" y="3386845"/>
            <a:ext cx="4573475" cy="2076333"/>
          </a:xfrm>
        </p:spPr>
        <p:txBody>
          <a:bodyPr anchor="t">
            <a:normAutofit/>
          </a:bodyPr>
          <a:lstStyle/>
          <a:p>
            <a:pPr algn="l"/>
            <a:r>
              <a:rPr lang="en-US" sz="4800" dirty="0">
                <a:solidFill>
                  <a:schemeClr val="bg1"/>
                </a:solidFill>
              </a:rPr>
              <a:t>North Coast Integrated College</a:t>
            </a:r>
            <a:endParaRPr lang="en-GB" sz="4800" dirty="0">
              <a:solidFill>
                <a:schemeClr val="bg1"/>
              </a:solidFill>
            </a:endParaRPr>
          </a:p>
        </p:txBody>
      </p:sp>
      <p:sp>
        <p:nvSpPr>
          <p:cNvPr id="3" name="Subtitle 2">
            <a:extLst>
              <a:ext uri="{FF2B5EF4-FFF2-40B4-BE49-F238E27FC236}">
                <a16:creationId xmlns:a16="http://schemas.microsoft.com/office/drawing/2014/main" id="{C023EE19-CD5F-425C-AA4C-72AEB6EA59DB}"/>
              </a:ext>
            </a:extLst>
          </p:cNvPr>
          <p:cNvSpPr>
            <a:spLocks noGrp="1"/>
          </p:cNvSpPr>
          <p:nvPr>
            <p:ph type="subTitle" idx="1"/>
          </p:nvPr>
        </p:nvSpPr>
        <p:spPr>
          <a:xfrm>
            <a:off x="715470" y="808114"/>
            <a:ext cx="5754904" cy="972180"/>
          </a:xfrm>
        </p:spPr>
        <p:txBody>
          <a:bodyPr anchor="b">
            <a:normAutofit/>
          </a:bodyPr>
          <a:lstStyle/>
          <a:p>
            <a:pPr algn="l"/>
            <a:r>
              <a:rPr lang="en-US" sz="3200" dirty="0">
                <a:solidFill>
                  <a:schemeClr val="bg1"/>
                </a:solidFill>
              </a:rPr>
              <a:t>Technology &amp; Design Department</a:t>
            </a:r>
            <a:endParaRPr lang="en-GB" sz="3200" dirty="0">
              <a:solidFill>
                <a:schemeClr val="bg1"/>
              </a:solidFill>
            </a:endParaRP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98EBA13-C937-430B-9523-439FE21096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ogo, company name&#10;&#10;Description automatically generated">
            <a:extLst>
              <a:ext uri="{FF2B5EF4-FFF2-40B4-BE49-F238E27FC236}">
                <a16:creationId xmlns:a16="http://schemas.microsoft.com/office/drawing/2014/main" id="{C2C47F64-DCC0-42CC-A816-0560A9C33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24" y="2876570"/>
            <a:ext cx="4333875" cy="2272274"/>
          </a:xfrm>
          <a:prstGeom prst="rect">
            <a:avLst/>
          </a:prstGeom>
        </p:spPr>
      </p:pic>
    </p:spTree>
    <p:extLst>
      <p:ext uri="{BB962C8B-B14F-4D97-AF65-F5344CB8AC3E}">
        <p14:creationId xmlns:p14="http://schemas.microsoft.com/office/powerpoint/2010/main" val="217607593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E247-C41D-4EF6-85CA-C9398633B815}"/>
              </a:ext>
            </a:extLst>
          </p:cNvPr>
          <p:cNvSpPr>
            <a:spLocks noGrp="1"/>
          </p:cNvSpPr>
          <p:nvPr>
            <p:ph type="title"/>
          </p:nvPr>
        </p:nvSpPr>
        <p:spPr/>
        <p:txBody>
          <a:bodyPr>
            <a:normAutofit fontScale="90000"/>
          </a:bodyPr>
          <a:lstStyle/>
          <a:p>
            <a:r>
              <a:rPr lang="en-GB" sz="4000" b="1" dirty="0">
                <a:effectLst/>
                <a:latin typeface="Calibri" panose="020F0502020204030204" pitchFamily="34" charset="0"/>
                <a:ea typeface="Calibri" panose="020F0502020204030204" pitchFamily="34" charset="0"/>
                <a:cs typeface="Times New Roman" panose="02020603050405020304" pitchFamily="18" charset="0"/>
              </a:rPr>
              <a:t>Occupational Studies – Technology &amp; Innovation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CC7F5453-F194-4D06-9A13-0E23776D8B9E}"/>
              </a:ext>
            </a:extLst>
          </p:cNvPr>
          <p:cNvSpPr>
            <a:spLocks noGrp="1"/>
          </p:cNvSpPr>
          <p:nvPr>
            <p:ph idx="1"/>
          </p:nvPr>
        </p:nvSpPr>
        <p:spPr>
          <a:xfrm>
            <a:off x="838200" y="1690688"/>
            <a:ext cx="10515600" cy="3760201"/>
          </a:xfrm>
        </p:spPr>
        <p:txBody>
          <a:bodyPr>
            <a:normAutofit lnSpcReduction="10000"/>
          </a:bodyPr>
          <a:lstStyle/>
          <a:p>
            <a:pPr marL="0" indent="0">
              <a:lnSpc>
                <a:spcPct val="107000"/>
              </a:lnSpc>
              <a:spcAft>
                <a:spcPts val="800"/>
              </a:spcAft>
              <a:buNone/>
            </a:pPr>
            <a:r>
              <a:rPr lang="en-GB" sz="3200" dirty="0">
                <a:effectLst/>
                <a:latin typeface="Calibri" panose="020F0502020204030204" pitchFamily="34" charset="0"/>
                <a:ea typeface="Calibri" panose="020F0502020204030204" pitchFamily="34" charset="0"/>
                <a:cs typeface="Times New Roman" panose="02020603050405020304" pitchFamily="18" charset="0"/>
              </a:rPr>
              <a:t>This subject is useful for those interested in a career in joinery, or other areas that involve working with your hands as many of the practical skills (measuring, marking out etc.) are transferable.</a:t>
            </a:r>
          </a:p>
          <a:p>
            <a:pPr marL="0" indent="0">
              <a:lnSpc>
                <a:spcPct val="107000"/>
              </a:lnSpc>
              <a:spcAft>
                <a:spcPts val="800"/>
              </a:spcAft>
              <a:buNone/>
            </a:pPr>
            <a:r>
              <a:rPr lang="en-GB" sz="3200" dirty="0">
                <a:effectLst/>
                <a:latin typeface="Calibri" panose="020F0502020204030204" pitchFamily="34" charset="0"/>
                <a:ea typeface="Calibri" panose="020F0502020204030204" pitchFamily="34" charset="0"/>
                <a:cs typeface="Times New Roman" panose="02020603050405020304" pitchFamily="18" charset="0"/>
              </a:rPr>
              <a:t>It is also useful for those interested in Architecture or drafting (technical drawing) due to the varied nature of the two units involved.</a:t>
            </a:r>
          </a:p>
          <a:p>
            <a:pPr marL="0" indent="0">
              <a:buNone/>
            </a:pPr>
            <a:endParaRPr lang="en-GB" dirty="0"/>
          </a:p>
        </p:txBody>
      </p:sp>
      <p:sp>
        <p:nvSpPr>
          <p:cNvPr id="4" name="TextBox 3">
            <a:extLst>
              <a:ext uri="{FF2B5EF4-FFF2-40B4-BE49-F238E27FC236}">
                <a16:creationId xmlns:a16="http://schemas.microsoft.com/office/drawing/2014/main" id="{8A304A53-480B-4C51-A766-599B7F7B873F}"/>
              </a:ext>
            </a:extLst>
          </p:cNvPr>
          <p:cNvSpPr txBox="1"/>
          <p:nvPr/>
        </p:nvSpPr>
        <p:spPr>
          <a:xfrm>
            <a:off x="838199" y="5728558"/>
            <a:ext cx="9729651" cy="861774"/>
          </a:xfrm>
          <a:prstGeom prst="rect">
            <a:avLst/>
          </a:prstGeom>
          <a:noFill/>
        </p:spPr>
        <p:txBody>
          <a:bodyPr wrap="square" rtlCol="0">
            <a:spAutoFit/>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The two </a:t>
            </a:r>
            <a:r>
              <a:rPr lang="en-GB" sz="3200" dirty="0" smtClean="0">
                <a:effectLst/>
                <a:latin typeface="Calibri" panose="020F0502020204030204" pitchFamily="34" charset="0"/>
                <a:ea typeface="Calibri" panose="020F0502020204030204" pitchFamily="34" charset="0"/>
                <a:cs typeface="Times New Roman" panose="02020603050405020304" pitchFamily="18" charset="0"/>
              </a:rPr>
              <a:t>units studied are Bench Joinery and AutoCAD</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5358284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2A47-2F85-44C3-82D1-CA32E0277D59}"/>
              </a:ext>
            </a:extLst>
          </p:cNvPr>
          <p:cNvSpPr>
            <a:spLocks noGrp="1"/>
          </p:cNvSpPr>
          <p:nvPr>
            <p:ph type="title"/>
          </p:nvPr>
        </p:nvSpPr>
        <p:spPr>
          <a:xfrm>
            <a:off x="1135232" y="374004"/>
            <a:ext cx="9921536" cy="895503"/>
          </a:xfrm>
        </p:spPr>
        <p:txBody>
          <a:bodyPr>
            <a:normAutofit/>
          </a:bodyPr>
          <a:lstStyle/>
          <a:p>
            <a:r>
              <a:rPr lang="en-GB" sz="4000">
                <a:effectLst/>
                <a:latin typeface="Calibri" panose="020F0502020204030204" pitchFamily="34" charset="0"/>
                <a:ea typeface="Calibri" panose="020F0502020204030204" pitchFamily="34" charset="0"/>
                <a:cs typeface="Times New Roman" panose="02020603050405020304" pitchFamily="18" charset="0"/>
              </a:rPr>
              <a:t>1. </a:t>
            </a:r>
            <a:r>
              <a:rPr lang="en-GB" sz="4000" b="1">
                <a:effectLst/>
                <a:latin typeface="Calibri" panose="020F0502020204030204" pitchFamily="34" charset="0"/>
                <a:ea typeface="Calibri" panose="020F0502020204030204" pitchFamily="34" charset="0"/>
                <a:cs typeface="Times New Roman" panose="02020603050405020304" pitchFamily="18" charset="0"/>
              </a:rPr>
              <a:t>Bench Joinery (50% of overall subject mark)</a:t>
            </a:r>
            <a:endParaRPr lang="en-GB" dirty="0"/>
          </a:p>
        </p:txBody>
      </p:sp>
      <p:sp>
        <p:nvSpPr>
          <p:cNvPr id="3" name="Content Placeholder 2">
            <a:extLst>
              <a:ext uri="{FF2B5EF4-FFF2-40B4-BE49-F238E27FC236}">
                <a16:creationId xmlns:a16="http://schemas.microsoft.com/office/drawing/2014/main" id="{1B823D71-7146-40CA-9311-F30113F3CC79}"/>
              </a:ext>
            </a:extLst>
          </p:cNvPr>
          <p:cNvSpPr>
            <a:spLocks noGrp="1"/>
          </p:cNvSpPr>
          <p:nvPr>
            <p:ph idx="1"/>
          </p:nvPr>
        </p:nvSpPr>
        <p:spPr>
          <a:xfrm>
            <a:off x="838200" y="1298952"/>
            <a:ext cx="10515600" cy="1325563"/>
          </a:xfrm>
        </p:spPr>
        <p:txBody>
          <a:bodyPr/>
          <a:lstStyle/>
          <a:p>
            <a:pPr marL="0" indent="0">
              <a:buNone/>
            </a:pPr>
            <a:r>
              <a:rPr lang="en-GB" dirty="0">
                <a:effectLst/>
                <a:latin typeface="Calibri" panose="020F0502020204030204" pitchFamily="34" charset="0"/>
                <a:ea typeface="Calibri" panose="020F0502020204030204" pitchFamily="34" charset="0"/>
                <a:cs typeface="Times New Roman" panose="02020603050405020304" pitchFamily="18" charset="0"/>
              </a:rPr>
              <a:t>This unit involves the manufacture of a plant table using traditional woodworking techniques and tools.  The table incorporates mortise &amp; tenon, bridle, halving and cross-halving joints.</a:t>
            </a:r>
          </a:p>
          <a:p>
            <a:pPr marL="0" indent="0">
              <a:buNone/>
            </a:pPr>
            <a:endParaRPr lang="en-GB" dirty="0"/>
          </a:p>
        </p:txBody>
      </p:sp>
      <p:pic>
        <p:nvPicPr>
          <p:cNvPr id="9" name="Picture 8">
            <a:extLst>
              <a:ext uri="{FF2B5EF4-FFF2-40B4-BE49-F238E27FC236}">
                <a16:creationId xmlns:a16="http://schemas.microsoft.com/office/drawing/2014/main" id="{D82780F2-424A-44EF-9600-340E02F4A0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703" t="5904" r="11797"/>
          <a:stretch/>
        </p:blipFill>
        <p:spPr>
          <a:xfrm>
            <a:off x="5430545" y="2739245"/>
            <a:ext cx="2722394" cy="1892789"/>
          </a:xfrm>
          <a:prstGeom prst="rect">
            <a:avLst/>
          </a:prstGeom>
          <a:ln w="38100">
            <a:solidFill>
              <a:schemeClr val="tx1"/>
            </a:solidFill>
          </a:ln>
        </p:spPr>
      </p:pic>
      <p:pic>
        <p:nvPicPr>
          <p:cNvPr id="5" name="Picture 4" descr="A picture containing table, indoor, piece, wooden&#10;&#10;Description automatically generated">
            <a:extLst>
              <a:ext uri="{FF2B5EF4-FFF2-40B4-BE49-F238E27FC236}">
                <a16:creationId xmlns:a16="http://schemas.microsoft.com/office/drawing/2014/main" id="{CDBB8CA3-3ED5-48A3-8464-8031ED5C25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40" r="6720"/>
          <a:stretch/>
        </p:blipFill>
        <p:spPr>
          <a:xfrm>
            <a:off x="426626" y="2769368"/>
            <a:ext cx="3514725" cy="1862666"/>
          </a:xfrm>
          <a:prstGeom prst="rect">
            <a:avLst/>
          </a:prstGeom>
          <a:ln w="38100">
            <a:solidFill>
              <a:schemeClr val="tx1"/>
            </a:solidFill>
          </a:ln>
        </p:spPr>
      </p:pic>
      <p:pic>
        <p:nvPicPr>
          <p:cNvPr id="7" name="Picture 6" descr="A picture containing cake, indoor, chocolate&#10;&#10;Description automatically generated">
            <a:extLst>
              <a:ext uri="{FF2B5EF4-FFF2-40B4-BE49-F238E27FC236}">
                <a16:creationId xmlns:a16="http://schemas.microsoft.com/office/drawing/2014/main" id="{3E901DFC-EF2F-4B28-9859-52A3F5FF53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266" t="13472" r="19860"/>
          <a:stretch/>
        </p:blipFill>
        <p:spPr>
          <a:xfrm>
            <a:off x="3159481" y="4746764"/>
            <a:ext cx="2722394" cy="2057400"/>
          </a:xfrm>
          <a:prstGeom prst="rect">
            <a:avLst/>
          </a:prstGeom>
          <a:ln w="38100">
            <a:solidFill>
              <a:schemeClr val="tx1"/>
            </a:solidFill>
          </a:ln>
        </p:spPr>
      </p:pic>
      <p:pic>
        <p:nvPicPr>
          <p:cNvPr id="11" name="Picture 10" descr="A picture containing text&#10;&#10;Description automatically generated">
            <a:extLst>
              <a:ext uri="{FF2B5EF4-FFF2-40B4-BE49-F238E27FC236}">
                <a16:creationId xmlns:a16="http://schemas.microsoft.com/office/drawing/2014/main" id="{FEF3B6AE-7655-4749-BED3-7D2C20F8F3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083" r="29028"/>
          <a:stretch/>
        </p:blipFill>
        <p:spPr>
          <a:xfrm rot="5400000">
            <a:off x="8643575" y="3346891"/>
            <a:ext cx="3145023" cy="3309241"/>
          </a:xfrm>
          <a:prstGeom prst="rect">
            <a:avLst/>
          </a:prstGeom>
          <a:ln w="38100">
            <a:solidFill>
              <a:schemeClr val="tx1"/>
            </a:solidFill>
          </a:ln>
        </p:spPr>
      </p:pic>
    </p:spTree>
    <p:extLst>
      <p:ext uri="{BB962C8B-B14F-4D97-AF65-F5344CB8AC3E}">
        <p14:creationId xmlns:p14="http://schemas.microsoft.com/office/powerpoint/2010/main" val="371232116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91D-66E1-4BC3-8ED6-12C502B25997}"/>
              </a:ext>
            </a:extLst>
          </p:cNvPr>
          <p:cNvSpPr>
            <a:spLocks noGrp="1"/>
          </p:cNvSpPr>
          <p:nvPr>
            <p:ph type="title"/>
          </p:nvPr>
        </p:nvSpPr>
        <p:spPr>
          <a:xfrm>
            <a:off x="838200" y="365125"/>
            <a:ext cx="9965924" cy="966525"/>
          </a:xfrm>
        </p:spPr>
        <p:txBody>
          <a:bodyPr>
            <a:normAutofit/>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2. </a:t>
            </a:r>
            <a:r>
              <a:rPr lang="en-GB" sz="3200" b="1" dirty="0">
                <a:effectLst/>
                <a:latin typeface="Calibri" panose="020F0502020204030204" pitchFamily="34" charset="0"/>
                <a:ea typeface="Calibri" panose="020F0502020204030204" pitchFamily="34" charset="0"/>
                <a:cs typeface="Times New Roman" panose="02020603050405020304" pitchFamily="18" charset="0"/>
              </a:rPr>
              <a:t>Computer Aided Drawing (50% of overall subject mark).</a:t>
            </a:r>
            <a:endParaRPr lang="en-GB" sz="3200" dirty="0"/>
          </a:p>
        </p:txBody>
      </p:sp>
      <p:sp>
        <p:nvSpPr>
          <p:cNvPr id="3" name="Content Placeholder 2">
            <a:extLst>
              <a:ext uri="{FF2B5EF4-FFF2-40B4-BE49-F238E27FC236}">
                <a16:creationId xmlns:a16="http://schemas.microsoft.com/office/drawing/2014/main" id="{F3D9C548-EB0A-40D2-911E-BA24DE01D8AE}"/>
              </a:ext>
            </a:extLst>
          </p:cNvPr>
          <p:cNvSpPr>
            <a:spLocks noGrp="1"/>
          </p:cNvSpPr>
          <p:nvPr>
            <p:ph idx="1"/>
          </p:nvPr>
        </p:nvSpPr>
        <p:spPr>
          <a:xfrm>
            <a:off x="838200" y="1520549"/>
            <a:ext cx="10515600" cy="2127250"/>
          </a:xfrm>
        </p:spPr>
        <p:txBody>
          <a:bodyPr/>
          <a:lstStyle/>
          <a:p>
            <a:pPr marL="0" indent="0">
              <a:buNone/>
            </a:pPr>
            <a:r>
              <a:rPr lang="en-GB" dirty="0">
                <a:effectLst/>
                <a:latin typeface="Calibri" panose="020F0502020204030204" pitchFamily="34" charset="0"/>
                <a:ea typeface="Calibri" panose="020F0502020204030204" pitchFamily="34" charset="0"/>
                <a:cs typeface="Times New Roman" panose="02020603050405020304" pitchFamily="18" charset="0"/>
              </a:rPr>
              <a:t>In this unit the students copy and amend a range of drawings using AutoCAD software.  As this unit is covered in Yr12, it is very convenient for those who also choose GCSE Construction as they already have developed the necessary skills.</a:t>
            </a:r>
          </a:p>
          <a:p>
            <a:pPr marL="0" indent="0">
              <a:buNone/>
            </a:pPr>
            <a:endParaRPr lang="en-GB" dirty="0"/>
          </a:p>
        </p:txBody>
      </p:sp>
      <p:pic>
        <p:nvPicPr>
          <p:cNvPr id="5" name="Picture 4">
            <a:extLst>
              <a:ext uri="{FF2B5EF4-FFF2-40B4-BE49-F238E27FC236}">
                <a16:creationId xmlns:a16="http://schemas.microsoft.com/office/drawing/2014/main" id="{06E4F2B4-55BD-472D-B6ED-2C4A728BC1DC}"/>
              </a:ext>
            </a:extLst>
          </p:cNvPr>
          <p:cNvPicPr>
            <a:picLocks noChangeAspect="1"/>
          </p:cNvPicPr>
          <p:nvPr/>
        </p:nvPicPr>
        <p:blipFill rotWithShape="1">
          <a:blip r:embed="rId2"/>
          <a:srcRect l="27422" t="19436" r="28359" b="21912"/>
          <a:stretch/>
        </p:blipFill>
        <p:spPr>
          <a:xfrm>
            <a:off x="971365" y="3254374"/>
            <a:ext cx="4722660" cy="3362601"/>
          </a:xfrm>
          <a:prstGeom prst="rect">
            <a:avLst/>
          </a:prstGeom>
          <a:ln w="38100">
            <a:solidFill>
              <a:schemeClr val="tx1"/>
            </a:solidFill>
          </a:ln>
        </p:spPr>
      </p:pic>
      <p:pic>
        <p:nvPicPr>
          <p:cNvPr id="7" name="Picture 6">
            <a:extLst>
              <a:ext uri="{FF2B5EF4-FFF2-40B4-BE49-F238E27FC236}">
                <a16:creationId xmlns:a16="http://schemas.microsoft.com/office/drawing/2014/main" id="{A4ADA92D-0496-4457-AB48-D41A9B555CFF}"/>
              </a:ext>
            </a:extLst>
          </p:cNvPr>
          <p:cNvPicPr>
            <a:picLocks noChangeAspect="1"/>
          </p:cNvPicPr>
          <p:nvPr/>
        </p:nvPicPr>
        <p:blipFill rotWithShape="1">
          <a:blip r:embed="rId3"/>
          <a:srcRect l="21250" t="16111" r="27030" b="18750"/>
          <a:stretch/>
        </p:blipFill>
        <p:spPr>
          <a:xfrm>
            <a:off x="6346330" y="3254374"/>
            <a:ext cx="4746357" cy="3362600"/>
          </a:xfrm>
          <a:prstGeom prst="rect">
            <a:avLst/>
          </a:prstGeom>
          <a:ln w="38100">
            <a:solidFill>
              <a:schemeClr val="tx1"/>
            </a:solidFill>
          </a:ln>
        </p:spPr>
      </p:pic>
    </p:spTree>
    <p:extLst>
      <p:ext uri="{BB962C8B-B14F-4D97-AF65-F5344CB8AC3E}">
        <p14:creationId xmlns:p14="http://schemas.microsoft.com/office/powerpoint/2010/main" val="397597665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7D57B4-393D-4D1B-8FE9-66C8FD1E924F}"/>
              </a:ext>
            </a:extLst>
          </p:cNvPr>
          <p:cNvSpPr>
            <a:spLocks noGrp="1"/>
          </p:cNvSpPr>
          <p:nvPr>
            <p:ph idx="1"/>
          </p:nvPr>
        </p:nvSpPr>
        <p:spPr>
          <a:xfrm>
            <a:off x="838200" y="328474"/>
            <a:ext cx="10515600" cy="6303145"/>
          </a:xfrm>
        </p:spPr>
        <p:txBody>
          <a:bodyPr>
            <a:normAutofit/>
          </a:bodyPr>
          <a:lstStyle/>
          <a:p>
            <a:pPr marL="0"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Each OS unit is broken down into three sections:</a:t>
            </a:r>
          </a:p>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AO1 Knowledge &amp; Understanding (20% of unit)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This is a written section which includes questions / research testing the students’ knowledge of Tools/Materials, Health &amp; Safety and Careers within the subject area.</a:t>
            </a:r>
          </a:p>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AO2 Practical (60% of unit)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This section is the practical manufacture / completion of drawings in the subject area.</a:t>
            </a:r>
          </a:p>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AO3 Evaluation (20% of unit)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600" dirty="0">
                <a:effectLst/>
                <a:latin typeface="Calibri" panose="020F0502020204030204" pitchFamily="34" charset="0"/>
                <a:ea typeface="Calibri" panose="020F0502020204030204" pitchFamily="34" charset="0"/>
                <a:cs typeface="Times New Roman" panose="02020603050405020304" pitchFamily="18" charset="0"/>
              </a:rPr>
              <a:t>In this </a:t>
            </a:r>
            <a:r>
              <a:rPr lang="en-GB" sz="2400" dirty="0">
                <a:effectLst/>
                <a:latin typeface="Calibri" panose="020F0502020204030204" pitchFamily="34" charset="0"/>
                <a:ea typeface="Calibri" panose="020F0502020204030204" pitchFamily="34" charset="0"/>
                <a:cs typeface="Times New Roman" panose="02020603050405020304" pitchFamily="18" charset="0"/>
              </a:rPr>
              <a:t>section, students must evaluate each stage of their practical work.  They should be able to identify areas of difficulty and how these difficulties were resolved.</a:t>
            </a:r>
          </a:p>
          <a:p>
            <a:pPr marL="0" indent="0">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A diary is also required to be kept over the course of each unit.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969072693"/>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spd="slow" advClick="0" advTm="4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BAD8-0DB7-4802-94BB-5844F2C59F7A}"/>
              </a:ext>
            </a:extLst>
          </p:cNvPr>
          <p:cNvSpPr>
            <a:spLocks noGrp="1"/>
          </p:cNvSpPr>
          <p:nvPr>
            <p:ph type="title"/>
          </p:nvPr>
        </p:nvSpPr>
        <p:spPr/>
        <p:txBody>
          <a:bodyPr>
            <a:normAutofit/>
          </a:bodyPr>
          <a:lstStyle/>
          <a:p>
            <a:r>
              <a:rPr lang="en-GB" sz="3200" b="1" dirty="0">
                <a:effectLst/>
                <a:latin typeface="Calibri" panose="020F0502020204030204" pitchFamily="34" charset="0"/>
                <a:ea typeface="Calibri" panose="020F0502020204030204" pitchFamily="34" charset="0"/>
                <a:cs typeface="Times New Roman" panose="02020603050405020304" pitchFamily="18" charset="0"/>
              </a:rPr>
              <a:t>Qualities required for success in OS Technology &amp; Innovation</a:t>
            </a:r>
            <a:endParaRPr lang="en-GB" sz="3200" dirty="0"/>
          </a:p>
        </p:txBody>
      </p:sp>
      <p:sp>
        <p:nvSpPr>
          <p:cNvPr id="3" name="Content Placeholder 2">
            <a:extLst>
              <a:ext uri="{FF2B5EF4-FFF2-40B4-BE49-F238E27FC236}">
                <a16:creationId xmlns:a16="http://schemas.microsoft.com/office/drawing/2014/main" id="{68CC8E3D-6EC3-4C99-A939-6A9503956F50}"/>
              </a:ext>
            </a:extLst>
          </p:cNvPr>
          <p:cNvSpPr>
            <a:spLocks noGrp="1"/>
          </p:cNvSpPr>
          <p:nvPr>
            <p:ph idx="1"/>
          </p:nvPr>
        </p:nvSpPr>
        <p:spPr/>
        <p:txBody>
          <a:bodyPr>
            <a:normAutofit fontScale="92500"/>
          </a:bodyPr>
          <a:lstStyle/>
          <a:p>
            <a:pPr marL="0" indent="0">
              <a:lnSpc>
                <a:spcPct val="107000"/>
              </a:lnSpc>
              <a:spcAft>
                <a:spcPts val="800"/>
              </a:spcAft>
              <a:buNone/>
            </a:pPr>
            <a:r>
              <a:rPr lang="en-GB" dirty="0">
                <a:latin typeface="Calibri" panose="020F0502020204030204" pitchFamily="34" charset="0"/>
                <a:ea typeface="Calibri" panose="020F0502020204030204" pitchFamily="34" charset="0"/>
                <a:cs typeface="Times New Roman" panose="02020603050405020304" pitchFamily="18" charset="0"/>
              </a:rPr>
              <a:t>C</a:t>
            </a:r>
            <a:r>
              <a:rPr lang="en-GB" dirty="0">
                <a:effectLst/>
                <a:latin typeface="Calibri" panose="020F0502020204030204" pitchFamily="34" charset="0"/>
                <a:ea typeface="Calibri" panose="020F0502020204030204" pitchFamily="34" charset="0"/>
                <a:cs typeface="Times New Roman" panose="02020603050405020304" pitchFamily="18" charset="0"/>
              </a:rPr>
              <a:t>andidates for OS Technology &amp; Innovation should have a genuine interest and reasonable skills in practical work.  They should also be able to pay attention to detail and be able to work on their own initiative after being given instruction.  </a:t>
            </a:r>
          </a:p>
          <a:p>
            <a:pPr mar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The ability to think critically and to identify their own strengths and weaknesses is important for evaluation work.  </a:t>
            </a:r>
          </a:p>
          <a:p>
            <a:pPr mar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As all the work for this subject is completed in school under controlled conditions, good attendance is crucial for success.</a:t>
            </a:r>
          </a:p>
          <a:p>
            <a:pPr marL="0" indent="0">
              <a:buNone/>
            </a:pPr>
            <a:endParaRPr lang="en-GB" dirty="0"/>
          </a:p>
        </p:txBody>
      </p:sp>
    </p:spTree>
    <p:extLst>
      <p:ext uri="{BB962C8B-B14F-4D97-AF65-F5344CB8AC3E}">
        <p14:creationId xmlns:p14="http://schemas.microsoft.com/office/powerpoint/2010/main" val="836794732"/>
      </p:ext>
    </p:extLst>
  </p:cSld>
  <p:clrMapOvr>
    <a:masterClrMapping/>
  </p:clrMapOvr>
  <mc:AlternateContent xmlns:mc="http://schemas.openxmlformats.org/markup-compatibility/2006" xmlns:p14="http://schemas.microsoft.com/office/powerpoint/2010/main">
    <mc:Choice Requires="p14">
      <p:transition spd="slow" p14:dur="2000" advClick="0" advTm="32000"/>
    </mc:Choice>
    <mc:Fallback xmlns="">
      <p:transition spd="slow" advClick="0" advTm="3200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TotalTime>
  <Words>403</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Garamond</vt:lpstr>
      <vt:lpstr>Times New Roman</vt:lpstr>
      <vt:lpstr>Organic</vt:lpstr>
      <vt:lpstr>Office Theme</vt:lpstr>
      <vt:lpstr>North Coast Integrated College</vt:lpstr>
      <vt:lpstr>Occupational Studies – Technology &amp; Innovation </vt:lpstr>
      <vt:lpstr>1. Bench Joinery (50% of overall subject mark)</vt:lpstr>
      <vt:lpstr>2. Computer Aided Drawing (50% of overall subject mark).</vt:lpstr>
      <vt:lpstr>PowerPoint Presentation</vt:lpstr>
      <vt:lpstr>Qualities required for success in OS Technology &amp; Innovation</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Coast Integrated College</dc:title>
  <dc:creator>A PASSMORE</dc:creator>
  <cp:lastModifiedBy>A PASSMORE</cp:lastModifiedBy>
  <cp:revision>1</cp:revision>
  <dcterms:created xsi:type="dcterms:W3CDTF">2022-01-31T10:18:29Z</dcterms:created>
  <dcterms:modified xsi:type="dcterms:W3CDTF">2022-01-31T10:25:22Z</dcterms:modified>
</cp:coreProperties>
</file>