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3" r:id="rId5"/>
    <p:sldId id="258" r:id="rId6"/>
    <p:sldId id="266" r:id="rId7"/>
    <p:sldId id="262" r:id="rId8"/>
    <p:sldId id="267" r:id="rId9"/>
    <p:sldId id="264" r:id="rId10"/>
    <p:sldId id="261" r:id="rId11"/>
    <p:sldId id="265"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48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1/27/2022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6.png"/><Relationship Id="rId5" Type="http://schemas.openxmlformats.org/officeDocument/2006/relationships/image" Target="../media/image11.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image" Target="../media/image12.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hyperlink" Target="mailto:dtasker929@c2ken.net" TargetMode="External"/><Relationship Id="rId5" Type="http://schemas.openxmlformats.org/officeDocument/2006/relationships/hyperlink" Target="mailto:gmoran263@c2ken.net" TargetMode="External"/><Relationship Id="rId4" Type="http://schemas.openxmlformats.org/officeDocument/2006/relationships/hyperlink" Target="mailto:rshaw387@c2ken.net"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2197-4EED-4CFF-8BA3-A84D844F72C1}"/>
              </a:ext>
            </a:extLst>
          </p:cNvPr>
          <p:cNvSpPr>
            <a:spLocks noGrp="1"/>
          </p:cNvSpPr>
          <p:nvPr>
            <p:ph type="ctrTitle"/>
          </p:nvPr>
        </p:nvSpPr>
        <p:spPr>
          <a:xfrm>
            <a:off x="348044" y="798202"/>
            <a:ext cx="4529422" cy="2601011"/>
          </a:xfrm>
        </p:spPr>
        <p:txBody>
          <a:bodyPr>
            <a:normAutofit/>
          </a:bodyPr>
          <a:lstStyle/>
          <a:p>
            <a:pPr algn="l">
              <a:lnSpc>
                <a:spcPct val="90000"/>
              </a:lnSpc>
            </a:pPr>
            <a:r>
              <a:rPr lang="en-GB" sz="4400" dirty="0"/>
              <a:t>THE </a:t>
            </a:r>
            <a:r>
              <a:rPr lang="en-GB" sz="4400" dirty="0" err="1"/>
              <a:t>icT</a:t>
            </a:r>
            <a:r>
              <a:rPr lang="en-GB" sz="4400" dirty="0"/>
              <a:t>/Digital TECHNOLOGY OPTION FOR YEAR 10S </a:t>
            </a:r>
          </a:p>
        </p:txBody>
      </p:sp>
      <p:sp>
        <p:nvSpPr>
          <p:cNvPr id="3" name="Subtitle 2">
            <a:extLst>
              <a:ext uri="{FF2B5EF4-FFF2-40B4-BE49-F238E27FC236}">
                <a16:creationId xmlns:a16="http://schemas.microsoft.com/office/drawing/2014/main" id="{6375D2FD-230C-46BE-A189-B1D2CEE57243}"/>
              </a:ext>
            </a:extLst>
          </p:cNvPr>
          <p:cNvSpPr>
            <a:spLocks noGrp="1"/>
          </p:cNvSpPr>
          <p:nvPr>
            <p:ph type="subTitle" idx="1"/>
          </p:nvPr>
        </p:nvSpPr>
        <p:spPr>
          <a:xfrm>
            <a:off x="285130" y="3547272"/>
            <a:ext cx="4529422" cy="914403"/>
          </a:xfrm>
        </p:spPr>
        <p:txBody>
          <a:bodyPr>
            <a:normAutofit/>
          </a:bodyPr>
          <a:lstStyle/>
          <a:p>
            <a:pPr algn="l"/>
            <a:r>
              <a:rPr lang="en-GB" dirty="0"/>
              <a:t>Ict DEPARTMENT January </a:t>
            </a:r>
            <a:r>
              <a:rPr lang="en-GB" dirty="0" smtClean="0"/>
              <a:t>2022</a:t>
            </a:r>
            <a:endParaRPr lang="en-GB" dirty="0"/>
          </a:p>
        </p:txBody>
      </p:sp>
      <p:sp>
        <p:nvSpPr>
          <p:cNvPr id="73" name="Freeform 5">
            <a:extLst>
              <a:ext uri="{FF2B5EF4-FFF2-40B4-BE49-F238E27FC236}">
                <a16:creationId xmlns:a16="http://schemas.microsoft.com/office/drawing/2014/main" id="{FA2D20C8-D62A-4649-89E6-2C09442111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5" name="Freeform 14">
            <a:extLst>
              <a:ext uri="{FF2B5EF4-FFF2-40B4-BE49-F238E27FC236}">
                <a16:creationId xmlns:a16="http://schemas.microsoft.com/office/drawing/2014/main" id="{B65BF30D-36C0-45FD-A4E7-D688AA937A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F0C05745-FBF8-47DD-A03A-B795F52EA44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78" name="Straight Connector 77">
              <a:extLst>
                <a:ext uri="{FF2B5EF4-FFF2-40B4-BE49-F238E27FC236}">
                  <a16:creationId xmlns:a16="http://schemas.microsoft.com/office/drawing/2014/main" id="{36800AD2-6F4C-4E87-8004-CB88AA6950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D419469-1BAD-4BA7-A7C9-26080C8A458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A4662CC-BAC9-411B-BAE7-196601D050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45F9516-333A-4B2C-A165-DE82902571E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65C0974-32CD-4936-9F73-88F10F5339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097924-B0E8-4C70-9B00-245649DB90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F51A123-C33D-4A12-BBFD-A44B3640A8B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D5C4972-5343-4E80-8923-68C5286381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DB0BF75-18D2-4D21-AB1A-3F10CF3533B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71A9C0F-9C8A-48E6-8931-3078892F06D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D50C2A2-69E2-444D-B1AF-65C1C030281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B13A06D-3256-4D71-BF07-9654D1000EC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DBF5C00-7B72-486D-8789-B9F3322BD2F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E9F3132-6C17-43DD-A1BC-EF2DAE9EDA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F08A3E1-7AF7-4D9C-B0C2-B8C1020E77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D73BCC4-F750-42FE-9E02-61C58AC113A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A0A137E-E702-4BA0-949F-595AF53DF95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14B18AA-A63D-4253-8AB4-54ED3E37C24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4BB36FC-5A11-4F83-A594-ED0B0CDF56C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E980F1C-7B4C-40F0-990B-CC24A38B07F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F12DA81-F63F-4F92-8F97-162F1BA0189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13A5551-98C9-4C4D-9446-05F882D5694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F815B5E-25A1-447B-8FE9-0AC64DFD438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8CEA6C5-DE44-4ADE-9319-97045FFAE8E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5EFE2F1-994B-4A60-9C0E-2443EB789F5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A207DB2-CD5D-4EB5-8B55-BF5405BDF39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1BD028A-AD27-4D47-BC53-EA7F5687D41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BAA70FB-EAF9-43BB-9E6A-0B38D84E0C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B8F7BD9-98A4-4A74-8559-6BC30486CC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9398164-2E72-4ADC-9508-3C0B806DA1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6FDF5C7-09D0-4B4F-84ED-73E5A63EA1D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85B1D9B-19B8-4BCC-B57F-98FAA68D65A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F9C11C6-A976-4912-A883-3DCD2CBB661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FB9EE86-34EE-4248-8ED4-67AFBF632EE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4298D4E-290B-423A-A65E-44E86BD13BB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2A22923-7E4C-4E49-9F9D-6D10C1A43A5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DF05076-D5C5-4A5E-9097-A5DDFF3A58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510A433-2AEE-4213-B1BE-E35677F3ED6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956F1B1-0288-4A3F-AB3A-EB104F6EF39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DA20AAA-35A2-40E7-AD56-70566C2B813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C1BDB49-06FC-4F52-A911-E1843ECBE3E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AB4811B-161F-4716-ADEA-92667B36976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CBDCC34-49E8-40E9-9E56-FBDBF3AD99A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1921A7E-EA68-4494-82B3-AB983199F67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60DDECE-FE8E-4E62-A235-233706CE8AF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433F965-7D1A-4708-8551-438B353EB7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DC96AF9-CED9-4AE4-8A2A-7E47DC80AAD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8B9A772-886C-4CC5-AB7A-DE54870120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C07EBB9-14AD-4875-A729-D72E589B701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6DCF7DA-7605-45BD-825A-44E919F4A71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A16B3B8-0ED1-44D0-851B-35E3F99E1D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7FB10BE-AFC3-4104-A5DE-D81835A954F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8FB3EDE-46A5-4E95-B310-034B71E743C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0BD7C35-CBAB-4616-8886-F748078BC2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991DCE2-298D-4BB2-A213-6D01CDB464D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80383C4-46F0-47E6-A595-D85C17E154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7C2F3E1-DB2F-4B24-B8D2-56C54DC263A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AC920E0-BFD9-4604-801E-7D892B13185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209B796-70BC-42C9-9DF0-7FAFE314857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E6B215F-0ECA-4872-AC60-CF2446ECA9E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439611C-FC84-4488-9D5A-37A58E68E9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BA9E169-E334-400D-863B-AEA3500D27E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5471C54-7AF2-45ED-ABDA-4A6E61185C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42A9CF5-ED42-4569-96C9-A2787B9967B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BFF0800-4CC6-43B5-AFBF-DD22C19A43A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2C01E937-F1FF-404B-BB34-10380713885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505AA05-5F25-4A78-9FD5-BB71835DE04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E6CCCF5-4001-43F1-8078-BD8A4497EC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1E633EC-C6E5-4381-B459-75FF81D79D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2F220EE-193A-4BB3-A9DC-DB7DBCFCBAB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C2594AA-E70A-4C91-8179-F7EBB6EFC74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05B2113-9396-4A8D-A8B6-5126B46A43C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216FD68-CF48-40A8-AAB9-06B05CE44B0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B46E9BF-D2C7-4446-98ED-BBD5C6E7FA7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E84542C-1D94-4E05-8F1D-F8DE2510E6D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A5D2B96-068F-4937-A57C-F40F1168C3F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21436FC-917C-4C9C-ADF1-ADB1A5DD99B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1CE1BE7-6B5C-418C-81C3-959D5425BA5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1026" name="Picture 2" descr="A Level Results 2019">
            <a:extLst>
              <a:ext uri="{FF2B5EF4-FFF2-40B4-BE49-F238E27FC236}">
                <a16:creationId xmlns:a16="http://schemas.microsoft.com/office/drawing/2014/main" id="{E03C2DD5-AF05-4571-AD80-61597DD5596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355001" y="1934721"/>
            <a:ext cx="3686910" cy="13518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3B5A41E0-1B17-4BE4-8C4A-D9D4512189F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409958" y="3661068"/>
            <a:ext cx="3576996" cy="2682747"/>
          </a:xfrm>
          <a:prstGeom prst="rect">
            <a:avLst/>
          </a:prstGeom>
          <a:noFill/>
          <a:extLst>
            <a:ext uri="{909E8E84-426E-40DD-AFC4-6F175D3DCCD1}">
              <a14:hiddenFill xmlns:a14="http://schemas.microsoft.com/office/drawing/2010/main">
                <a:solidFill>
                  <a:srgbClr val="FFFFFF"/>
                </a:solidFill>
              </a14:hiddenFill>
            </a:ext>
          </a:extLst>
        </p:spPr>
      </p:pic>
      <p:pic>
        <p:nvPicPr>
          <p:cNvPr id="16" name="Audio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
        <p:nvSpPr>
          <p:cNvPr id="4" name="Rectangle 3"/>
          <p:cNvSpPr/>
          <p:nvPr/>
        </p:nvSpPr>
        <p:spPr>
          <a:xfrm>
            <a:off x="128789" y="5409347"/>
            <a:ext cx="6212278" cy="1077218"/>
          </a:xfrm>
          <a:prstGeom prst="rect">
            <a:avLst/>
          </a:prstGeom>
        </p:spPr>
        <p:txBody>
          <a:bodyPr wrap="none">
            <a:spAutoFit/>
          </a:bodyPr>
          <a:lstStyle/>
          <a:p>
            <a:r>
              <a:rPr lang="en-GB" sz="3200" dirty="0"/>
              <a:t>Press F5 for automatic presentation </a:t>
            </a:r>
            <a:endParaRPr lang="en-GB" sz="3200" dirty="0" smtClean="0"/>
          </a:p>
          <a:p>
            <a:r>
              <a:rPr lang="en-GB" sz="3200" dirty="0" smtClean="0"/>
              <a:t>and </a:t>
            </a:r>
            <a:r>
              <a:rPr lang="en-GB" sz="3200" dirty="0"/>
              <a:t>audio commentary</a:t>
            </a:r>
            <a:endParaRPr lang="en-GB" sz="3200" dirty="0"/>
          </a:p>
        </p:txBody>
      </p:sp>
    </p:spTree>
    <p:extLst>
      <p:ext uri="{BB962C8B-B14F-4D97-AF65-F5344CB8AC3E}">
        <p14:creationId xmlns:p14="http://schemas.microsoft.com/office/powerpoint/2010/main" val="3811761693"/>
      </p:ext>
    </p:extLst>
  </p:cSld>
  <p:clrMapOvr>
    <a:masterClrMapping/>
  </p:clrMapOvr>
  <mc:AlternateContent xmlns:mc="http://schemas.openxmlformats.org/markup-compatibility/2006" xmlns:p14="http://schemas.microsoft.com/office/powerpoint/2010/main">
    <mc:Choice Requires="p14">
      <p:transition spd="slow" p14:dur="2000" advTm="7805"/>
    </mc:Choice>
    <mc:Fallback xmlns="">
      <p:transition spd="slow" advTm="78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8018-D174-49D2-89C0-0B6D86211A72}"/>
              </a:ext>
            </a:extLst>
          </p:cNvPr>
          <p:cNvSpPr>
            <a:spLocks noGrp="1"/>
          </p:cNvSpPr>
          <p:nvPr>
            <p:ph type="title"/>
          </p:nvPr>
        </p:nvSpPr>
        <p:spPr>
          <a:xfrm>
            <a:off x="158620" y="-99527"/>
            <a:ext cx="8350898" cy="1456267"/>
          </a:xfrm>
        </p:spPr>
        <p:txBody>
          <a:bodyPr>
            <a:normAutofit/>
          </a:bodyPr>
          <a:lstStyle/>
          <a:p>
            <a:r>
              <a:rPr lang="en-GB" sz="3200" dirty="0"/>
              <a:t>PAST ICT/DIGITAL TECHNOLOGY PUPIL SUCCESSES</a:t>
            </a:r>
          </a:p>
        </p:txBody>
      </p:sp>
      <p:sp>
        <p:nvSpPr>
          <p:cNvPr id="3" name="Content Placeholder 2">
            <a:extLst>
              <a:ext uri="{FF2B5EF4-FFF2-40B4-BE49-F238E27FC236}">
                <a16:creationId xmlns:a16="http://schemas.microsoft.com/office/drawing/2014/main" id="{0212E2AF-18EE-4A10-A0E9-855B9A5473AA}"/>
              </a:ext>
            </a:extLst>
          </p:cNvPr>
          <p:cNvSpPr>
            <a:spLocks noGrp="1"/>
          </p:cNvSpPr>
          <p:nvPr>
            <p:ph idx="1"/>
          </p:nvPr>
        </p:nvSpPr>
        <p:spPr>
          <a:xfrm>
            <a:off x="158620" y="998377"/>
            <a:ext cx="8192278" cy="5551714"/>
          </a:xfrm>
        </p:spPr>
        <p:txBody>
          <a:bodyPr>
            <a:normAutofit fontScale="92500"/>
          </a:bodyPr>
          <a:lstStyle/>
          <a:p>
            <a:pPr>
              <a:lnSpc>
                <a:spcPct val="90000"/>
              </a:lnSpc>
            </a:pPr>
            <a:r>
              <a:rPr lang="en-GB" dirty="0"/>
              <a:t>Dominic Holmes completed his GCSEs and 6th form here at North Coast Integrated College. He loved studying ICT and it was among his favourite subjects.</a:t>
            </a:r>
          </a:p>
          <a:p>
            <a:pPr>
              <a:lnSpc>
                <a:spcPct val="90000"/>
              </a:lnSpc>
            </a:pPr>
            <a:r>
              <a:rPr lang="en-GB" dirty="0"/>
              <a:t>He went on to study Computing with Game Development at Ulster University where he graduated with a first-class Honours degree. He was encouraged to pursue further education and applied for a PhD at Ulster University which focused on how to apply computer technology to healthcare, particularly for the rehabilitation of people who have suffered a stroke. He completed his PhD in 2018 and continues today to conduct research for Ulster University related to healthcare technologies. From his research, he co-founded and is currently CTO of </a:t>
            </a:r>
            <a:r>
              <a:rPr lang="en-GB" dirty="0" err="1"/>
              <a:t>eXRT</a:t>
            </a:r>
            <a:r>
              <a:rPr lang="en-GB" dirty="0"/>
              <a:t> Intelligent Healthcare, which delivers healthcare products to improve patient mobility and healthcare practices. </a:t>
            </a:r>
            <a:r>
              <a:rPr lang="en-GB" dirty="0" err="1"/>
              <a:t>eXRt’s</a:t>
            </a:r>
            <a:r>
              <a:rPr lang="en-GB" dirty="0"/>
              <a:t> current product provides stroke patients with a fun way of performing their physiotherapy at home using virtual reality devices; their physiotherapist can remotely monitor their progress from a mobile app in real-time. </a:t>
            </a:r>
          </a:p>
          <a:p>
            <a:pPr>
              <a:lnSpc>
                <a:spcPct val="90000"/>
              </a:lnSpc>
            </a:pPr>
            <a:r>
              <a:rPr lang="en-GB" dirty="0"/>
              <a:t>This product has been used in research with the NHS, Italian and Norwegian hospitals , with more plans to expand across UK/Europe. The company is still in start-up phase and is involved in several investor funding events such as INVENT2020 by Catalyst in Belfast. It was just announced recently that the company is a finalist in the competition. </a:t>
            </a:r>
          </a:p>
          <a:p>
            <a:pPr>
              <a:lnSpc>
                <a:spcPct val="90000"/>
              </a:lnSpc>
            </a:pPr>
            <a:r>
              <a:rPr lang="en-GB" dirty="0"/>
              <a:t>One of the company employees is also a past pupil of NCIC student, Roisin Holmes who graduated from Ulster University with a first-class Honours degree in Computing. She has been working on the development of the product and plays an important role in social media and marketing of the product. </a:t>
            </a:r>
          </a:p>
          <a:p>
            <a:pPr>
              <a:lnSpc>
                <a:spcPct val="90000"/>
              </a:lnSpc>
            </a:pPr>
            <a:endParaRPr lang="en-GB" sz="1100" dirty="0"/>
          </a:p>
        </p:txBody>
      </p:sp>
      <p:pic>
        <p:nvPicPr>
          <p:cNvPr id="2050" name="Picture 2" descr="Image may contain: 1 person, glasses and close-up">
            <a:extLst>
              <a:ext uri="{FF2B5EF4-FFF2-40B4-BE49-F238E27FC236}">
                <a16:creationId xmlns:a16="http://schemas.microsoft.com/office/drawing/2014/main" id="{06534009-DC2F-4AB7-8624-70C2A45D5D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117" r="14619" b="2"/>
          <a:stretch/>
        </p:blipFill>
        <p:spPr bwMode="auto">
          <a:xfrm>
            <a:off x="8449353" y="440093"/>
            <a:ext cx="3445714" cy="48005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688566325"/>
      </p:ext>
    </p:extLst>
  </p:cSld>
  <p:clrMapOvr>
    <a:masterClrMapping/>
  </p:clrMapOvr>
  <mc:AlternateContent xmlns:mc="http://schemas.openxmlformats.org/markup-compatibility/2006" xmlns:p14="http://schemas.microsoft.com/office/powerpoint/2010/main">
    <mc:Choice Requires="p14">
      <p:transition spd="slow" p14:dur="2000" advTm="8464"/>
    </mc:Choice>
    <mc:Fallback xmlns="">
      <p:transition spd="slow" advTm="84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pic>
        <p:nvPicPr>
          <p:cNvPr id="4098" name="Picture 2" descr="Image may contain: 3 people, people playing sport, people standing, shoes, sky, tree and outdoor">
            <a:extLst>
              <a:ext uri="{FF2B5EF4-FFF2-40B4-BE49-F238E27FC236}">
                <a16:creationId xmlns:a16="http://schemas.microsoft.com/office/drawing/2014/main" id="{41637171-04A0-4171-80C6-ED126802D8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807" b="1619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0C8B7D16-051E-4562-B872-ABF369C457C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Freeform 5">
            <a:extLst>
              <a:ext uri="{FF2B5EF4-FFF2-40B4-BE49-F238E27FC236}">
                <a16:creationId xmlns:a16="http://schemas.microsoft.com/office/drawing/2014/main" id="{ED10CF64-F588-4794-80E9-12CBA17849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414AD69-5CAB-4537-A8F9-32320A224BCC}"/>
              </a:ext>
            </a:extLst>
          </p:cNvPr>
          <p:cNvSpPr>
            <a:spLocks noGrp="1"/>
          </p:cNvSpPr>
          <p:nvPr>
            <p:ph type="title"/>
          </p:nvPr>
        </p:nvSpPr>
        <p:spPr>
          <a:xfrm>
            <a:off x="1380067" y="838200"/>
            <a:ext cx="9437159" cy="1227667"/>
          </a:xfrm>
        </p:spPr>
        <p:txBody>
          <a:bodyPr>
            <a:normAutofit/>
          </a:bodyPr>
          <a:lstStyle/>
          <a:p>
            <a:r>
              <a:rPr lang="en-GB" dirty="0"/>
              <a:t>By choosing Digital Technology you are:</a:t>
            </a:r>
          </a:p>
        </p:txBody>
      </p:sp>
      <p:sp>
        <p:nvSpPr>
          <p:cNvPr id="3" name="Content Placeholder 2">
            <a:extLst>
              <a:ext uri="{FF2B5EF4-FFF2-40B4-BE49-F238E27FC236}">
                <a16:creationId xmlns:a16="http://schemas.microsoft.com/office/drawing/2014/main" id="{A4E48519-1045-4F1D-98D7-6AE713D13A33}"/>
              </a:ext>
            </a:extLst>
          </p:cNvPr>
          <p:cNvSpPr>
            <a:spLocks noGrp="1"/>
          </p:cNvSpPr>
          <p:nvPr>
            <p:ph idx="1"/>
          </p:nvPr>
        </p:nvSpPr>
        <p:spPr>
          <a:xfrm>
            <a:off x="1380067" y="2006600"/>
            <a:ext cx="9437159" cy="4849613"/>
          </a:xfrm>
        </p:spPr>
        <p:txBody>
          <a:bodyPr>
            <a:normAutofit fontScale="92500"/>
          </a:bodyPr>
          <a:lstStyle/>
          <a:p>
            <a:r>
              <a:rPr lang="en-GB" sz="3200" dirty="0"/>
              <a:t>Choosing a modern qualification lots of employers want skills in</a:t>
            </a:r>
          </a:p>
          <a:p>
            <a:r>
              <a:rPr lang="en-GB" sz="3200" dirty="0"/>
              <a:t>Working in a department with a great track record of exam success</a:t>
            </a:r>
          </a:p>
          <a:p>
            <a:r>
              <a:rPr lang="en-GB" sz="3200" dirty="0"/>
              <a:t>Getting to work in modern and well-equipped computer labs</a:t>
            </a:r>
          </a:p>
          <a:p>
            <a:r>
              <a:rPr lang="en-GB" sz="3200" dirty="0"/>
              <a:t>Opening up many career paths that lead to well-paid jobs</a:t>
            </a:r>
          </a:p>
          <a:p>
            <a:r>
              <a:rPr lang="en-GB" sz="3200" dirty="0"/>
              <a:t>Studying a subject that is challenging, enjoying and fitting for the modern world</a:t>
            </a:r>
          </a:p>
          <a:p>
            <a:endParaRPr lang="en-GB"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44937572"/>
      </p:ext>
    </p:extLst>
  </p:cSld>
  <p:clrMapOvr>
    <a:masterClrMapping/>
  </p:clrMapOvr>
  <mc:AlternateContent xmlns:mc="http://schemas.openxmlformats.org/markup-compatibility/2006" xmlns:p14="http://schemas.microsoft.com/office/powerpoint/2010/main">
    <mc:Choice Requires="p14">
      <p:transition spd="slow" p14:dur="2000" advTm="5488"/>
    </mc:Choice>
    <mc:Fallback xmlns="">
      <p:transition spd="slow" advTm="54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107F-1D1F-41BA-BE2F-05F13A738D91}"/>
              </a:ext>
            </a:extLst>
          </p:cNvPr>
          <p:cNvSpPr>
            <a:spLocks noGrp="1"/>
          </p:cNvSpPr>
          <p:nvPr>
            <p:ph type="title"/>
          </p:nvPr>
        </p:nvSpPr>
        <p:spPr/>
        <p:txBody>
          <a:bodyPr/>
          <a:lstStyle/>
          <a:p>
            <a:r>
              <a:rPr lang="en-GB" dirty="0"/>
              <a:t>Any further questions?</a:t>
            </a:r>
          </a:p>
        </p:txBody>
      </p:sp>
      <p:sp>
        <p:nvSpPr>
          <p:cNvPr id="3" name="Content Placeholder 2">
            <a:extLst>
              <a:ext uri="{FF2B5EF4-FFF2-40B4-BE49-F238E27FC236}">
                <a16:creationId xmlns:a16="http://schemas.microsoft.com/office/drawing/2014/main" id="{4BCC6492-551C-44C5-B183-E78720C47E50}"/>
              </a:ext>
            </a:extLst>
          </p:cNvPr>
          <p:cNvSpPr>
            <a:spLocks noGrp="1"/>
          </p:cNvSpPr>
          <p:nvPr>
            <p:ph idx="1"/>
          </p:nvPr>
        </p:nvSpPr>
        <p:spPr/>
        <p:txBody>
          <a:bodyPr>
            <a:normAutofit/>
          </a:bodyPr>
          <a:lstStyle/>
          <a:p>
            <a:pPr marL="0" indent="0">
              <a:buNone/>
            </a:pPr>
            <a:r>
              <a:rPr lang="en-GB" sz="3200" dirty="0"/>
              <a:t>Please feel free to send an email message </a:t>
            </a:r>
            <a:r>
              <a:rPr lang="en-GB" sz="3200" dirty="0" smtClean="0"/>
              <a:t>to Mrs Shaw </a:t>
            </a:r>
            <a:r>
              <a:rPr lang="en-GB" sz="3200" dirty="0" smtClean="0">
                <a:hlinkClick r:id="rId4"/>
              </a:rPr>
              <a:t>rshaw387@c2ken.net</a:t>
            </a:r>
            <a:r>
              <a:rPr lang="en-GB" sz="3200" dirty="0" smtClean="0"/>
              <a:t>, Mr Moran </a:t>
            </a:r>
            <a:r>
              <a:rPr lang="en-GB" sz="3200" dirty="0" smtClean="0">
                <a:hlinkClick r:id="rId5"/>
              </a:rPr>
              <a:t>gmoran263@c2ken.net</a:t>
            </a:r>
            <a:r>
              <a:rPr lang="en-GB" sz="3200" dirty="0" smtClean="0"/>
              <a:t> or Mrs Tasker </a:t>
            </a:r>
            <a:r>
              <a:rPr lang="en-GB" sz="3200" dirty="0" smtClean="0">
                <a:hlinkClick r:id="rId6"/>
              </a:rPr>
              <a:t>dtasker929@c2ken.net</a:t>
            </a:r>
            <a:r>
              <a:rPr lang="en-GB" sz="3200" dirty="0" smtClean="0"/>
              <a:t> with </a:t>
            </a:r>
            <a:r>
              <a:rPr lang="en-GB" sz="3200" dirty="0"/>
              <a:t>any questions you have about your options and the Digital Technology </a:t>
            </a:r>
            <a:r>
              <a:rPr lang="en-GB" sz="3200" dirty="0" smtClean="0"/>
              <a:t>course. Or feel free to call in to talk to these teachers who will be delighted to hear from you</a:t>
            </a:r>
            <a:endParaRPr lang="en-GB" sz="3200"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989488539"/>
      </p:ext>
    </p:extLst>
  </p:cSld>
  <p:clrMapOvr>
    <a:masterClrMapping/>
  </p:clrMapOvr>
  <mc:AlternateContent xmlns:mc="http://schemas.openxmlformats.org/markup-compatibility/2006" xmlns:p14="http://schemas.microsoft.com/office/powerpoint/2010/main">
    <mc:Choice Requires="p14">
      <p:transition spd="slow" p14:dur="2000" advTm="7759"/>
    </mc:Choice>
    <mc:Fallback xmlns="">
      <p:transition spd="slow" advTm="77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F625-B85C-4D7A-9E4F-268A72061614}"/>
              </a:ext>
            </a:extLst>
          </p:cNvPr>
          <p:cNvSpPr>
            <a:spLocks noGrp="1"/>
          </p:cNvSpPr>
          <p:nvPr>
            <p:ph type="title"/>
          </p:nvPr>
        </p:nvSpPr>
        <p:spPr>
          <a:xfrm>
            <a:off x="685801" y="81094"/>
            <a:ext cx="10131425" cy="1456267"/>
          </a:xfrm>
        </p:spPr>
        <p:txBody>
          <a:bodyPr/>
          <a:lstStyle/>
          <a:p>
            <a:r>
              <a:rPr lang="en-GB" dirty="0"/>
              <a:t>Why study digital technology/</a:t>
            </a:r>
            <a:r>
              <a:rPr lang="en-GB" dirty="0" err="1"/>
              <a:t>ict</a:t>
            </a:r>
            <a:r>
              <a:rPr lang="en-GB" dirty="0"/>
              <a:t>?</a:t>
            </a:r>
          </a:p>
        </p:txBody>
      </p:sp>
      <p:sp>
        <p:nvSpPr>
          <p:cNvPr id="3" name="Content Placeholder 2">
            <a:extLst>
              <a:ext uri="{FF2B5EF4-FFF2-40B4-BE49-F238E27FC236}">
                <a16:creationId xmlns:a16="http://schemas.microsoft.com/office/drawing/2014/main" id="{930C2727-DEEC-4A7E-8409-70C51D488D55}"/>
              </a:ext>
            </a:extLst>
          </p:cNvPr>
          <p:cNvSpPr>
            <a:spLocks noGrp="1"/>
          </p:cNvSpPr>
          <p:nvPr>
            <p:ph idx="1"/>
          </p:nvPr>
        </p:nvSpPr>
        <p:spPr>
          <a:xfrm>
            <a:off x="425742" y="1772951"/>
            <a:ext cx="10131425" cy="5324135"/>
          </a:xfrm>
        </p:spPr>
        <p:txBody>
          <a:bodyPr>
            <a:normAutofit fontScale="77500" lnSpcReduction="20000"/>
          </a:bodyPr>
          <a:lstStyle/>
          <a:p>
            <a:pPr fontAlgn="base"/>
            <a:r>
              <a:rPr lang="en-GB" dirty="0"/>
              <a:t>A qualification in ICT/Digital Technology will give you excellent ICT knowledge, sharp analytical skills and excellent problem-solving skills. This means that when it comes to potential careers, the world is pretty much your oyster.</a:t>
            </a:r>
          </a:p>
          <a:p>
            <a:pPr marL="0" indent="0" fontAlgn="base">
              <a:buNone/>
            </a:pPr>
            <a:r>
              <a:rPr lang="en-GB" dirty="0"/>
              <a:t>No matter what career you are thinking of a qualification in Digital Technology is a major asset. IT career options include:</a:t>
            </a:r>
          </a:p>
          <a:p>
            <a:pPr fontAlgn="base"/>
            <a:r>
              <a:rPr lang="en-GB" dirty="0"/>
              <a:t>Web Designer</a:t>
            </a:r>
          </a:p>
          <a:p>
            <a:pPr fontAlgn="base"/>
            <a:r>
              <a:rPr lang="en-GB" dirty="0"/>
              <a:t>Systems Analyst</a:t>
            </a:r>
          </a:p>
          <a:p>
            <a:pPr fontAlgn="base"/>
            <a:r>
              <a:rPr lang="en-GB" dirty="0"/>
              <a:t>Graphics Designer</a:t>
            </a:r>
          </a:p>
          <a:p>
            <a:pPr fontAlgn="base"/>
            <a:r>
              <a:rPr lang="en-GB" dirty="0"/>
              <a:t>Video Games Developer</a:t>
            </a:r>
          </a:p>
          <a:p>
            <a:pPr fontAlgn="base"/>
            <a:r>
              <a:rPr lang="en-GB" dirty="0"/>
              <a:t>Warehouse Management/Stock Management</a:t>
            </a:r>
          </a:p>
          <a:p>
            <a:pPr fontAlgn="base"/>
            <a:r>
              <a:rPr lang="en-GB" dirty="0"/>
              <a:t>Apps Developer</a:t>
            </a:r>
          </a:p>
          <a:p>
            <a:pPr fontAlgn="base"/>
            <a:r>
              <a:rPr lang="en-GB" dirty="0"/>
              <a:t>User Experience Developer</a:t>
            </a:r>
          </a:p>
          <a:p>
            <a:pPr fontAlgn="base"/>
            <a:r>
              <a:rPr lang="en-GB" dirty="0"/>
              <a:t>Media (Broadcast Engineer, Multimedia Broadcaster, Sound Technician, Video Editor) </a:t>
            </a:r>
          </a:p>
          <a:p>
            <a:pPr fontAlgn="base"/>
            <a:r>
              <a:rPr lang="en-GB" dirty="0"/>
              <a:t>Financial services (Credit Analyst, Commodity Broker, Financial Risk Analyst). </a:t>
            </a:r>
          </a:p>
          <a:p>
            <a:pPr fontAlgn="base"/>
            <a:r>
              <a:rPr lang="en-GB" dirty="0"/>
              <a:t>Cybersecurity</a:t>
            </a:r>
          </a:p>
          <a:p>
            <a:pPr fontAlgn="base"/>
            <a:r>
              <a:rPr lang="en-GB" dirty="0"/>
              <a:t>Any job that requires online communication, record-keeping and promoting social media</a:t>
            </a:r>
          </a:p>
          <a:p>
            <a:pPr marL="0" indent="0" fontAlgn="base">
              <a:buNone/>
            </a:pPr>
            <a:r>
              <a:rPr lang="en-GB" sz="3000" dirty="0"/>
              <a:t>How’s that for choice? In a challenging economy where jobs are hard to come by computer skills are a real asset that open many career paths and allow you to access jobs that earn well above the average salary!</a:t>
            </a:r>
          </a:p>
          <a:p>
            <a:pPr marL="0" indent="0" fontAlgn="base">
              <a:buNone/>
            </a:pPr>
            <a:endParaRPr lang="en-GB" dirty="0"/>
          </a:p>
          <a:p>
            <a:pPr marL="0" indent="0" fontAlgn="base">
              <a:buNone/>
            </a:pPr>
            <a:endParaRPr lang="en-GB" dirty="0"/>
          </a:p>
          <a:p>
            <a:pPr fontAlgn="base"/>
            <a:endParaRPr lang="en-GB" dirty="0"/>
          </a:p>
          <a:p>
            <a:endParaRPr lang="en-GB" dirty="0"/>
          </a:p>
        </p:txBody>
      </p:sp>
      <p:pic>
        <p:nvPicPr>
          <p:cNvPr id="15" name="Audio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512933565"/>
      </p:ext>
    </p:extLst>
  </p:cSld>
  <p:clrMapOvr>
    <a:masterClrMapping/>
  </p:clrMapOvr>
  <mc:AlternateContent xmlns:mc="http://schemas.openxmlformats.org/markup-compatibility/2006" xmlns:p14="http://schemas.microsoft.com/office/powerpoint/2010/main">
    <mc:Choice Requires="p14">
      <p:transition spd="slow" p14:dur="2000" advTm="13040"/>
    </mc:Choice>
    <mc:Fallback xmlns="">
      <p:transition spd="slow" advTm="130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019A-68CB-43FB-B790-25616F95B6C0}"/>
              </a:ext>
            </a:extLst>
          </p:cNvPr>
          <p:cNvSpPr>
            <a:spLocks noGrp="1"/>
          </p:cNvSpPr>
          <p:nvPr>
            <p:ph type="title"/>
          </p:nvPr>
        </p:nvSpPr>
        <p:spPr>
          <a:xfrm>
            <a:off x="5266892" y="609600"/>
            <a:ext cx="5550334" cy="1456267"/>
          </a:xfrm>
        </p:spPr>
        <p:txBody>
          <a:bodyPr>
            <a:normAutofit/>
          </a:bodyPr>
          <a:lstStyle/>
          <a:p>
            <a:r>
              <a:rPr lang="en-GB" dirty="0"/>
              <a:t>STUDYING COMPUTERS IS NOT JUST FOR BOYS!</a:t>
            </a:r>
          </a:p>
        </p:txBody>
      </p:sp>
      <p:pic>
        <p:nvPicPr>
          <p:cNvPr id="3076" name="Picture 4" descr="First all-female team heading to computer science competition | CTV News">
            <a:extLst>
              <a:ext uri="{FF2B5EF4-FFF2-40B4-BE49-F238E27FC236}">
                <a16:creationId xmlns:a16="http://schemas.microsoft.com/office/drawing/2014/main" id="{170F83F1-1CFF-4AF4-B3E1-857AEAAB6C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37" r="5413"/>
          <a:stretch/>
        </p:blipFill>
        <p:spPr bwMode="auto">
          <a:xfrm>
            <a:off x="20" y="1"/>
            <a:ext cx="463598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ree students - two male and one female - examine a computer screen in this photo">
            <a:extLst>
              <a:ext uri="{FF2B5EF4-FFF2-40B4-BE49-F238E27FC236}">
                <a16:creationId xmlns:a16="http://schemas.microsoft.com/office/drawing/2014/main" id="{37FD3A81-680D-48C1-BC02-AC44BD4822B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861" r="15109" b="-2"/>
          <a:stretch/>
        </p:blipFill>
        <p:spPr bwMode="auto">
          <a:xfrm>
            <a:off x="20" y="3429001"/>
            <a:ext cx="4635988" cy="3429974"/>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B4E57998-7D20-4BE8-9019-4A4122CE3E2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90" y="3429000"/>
            <a:ext cx="4637598" cy="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5941E0DA-42B8-4CAC-8DB6-80868E52D33F}"/>
              </a:ext>
            </a:extLst>
          </p:cNvPr>
          <p:cNvSpPr>
            <a:spLocks noGrp="1"/>
          </p:cNvSpPr>
          <p:nvPr>
            <p:ph idx="1"/>
          </p:nvPr>
        </p:nvSpPr>
        <p:spPr>
          <a:xfrm>
            <a:off x="5266892" y="2142067"/>
            <a:ext cx="6636928" cy="4585304"/>
          </a:xfrm>
        </p:spPr>
        <p:txBody>
          <a:bodyPr>
            <a:normAutofit/>
          </a:bodyPr>
          <a:lstStyle/>
          <a:p>
            <a:pPr>
              <a:lnSpc>
                <a:spcPct val="90000"/>
              </a:lnSpc>
            </a:pPr>
            <a:r>
              <a:rPr lang="en-GB" dirty="0"/>
              <a:t>There is a false perception that ICT/Digital Technology is a subject more suited toward male students – this could not be further from the truth!</a:t>
            </a:r>
          </a:p>
          <a:p>
            <a:pPr>
              <a:lnSpc>
                <a:spcPct val="90000"/>
              </a:lnSpc>
            </a:pPr>
            <a:r>
              <a:rPr lang="en-GB" dirty="0"/>
              <a:t>Recently one of our female students achieved an A* in her Digital Technology GCSE course and all 6 female students in last year’s Year 14 A Level class achieved a Distinction* overall (which is the highest grade achievable)!</a:t>
            </a:r>
          </a:p>
          <a:p>
            <a:pPr>
              <a:lnSpc>
                <a:spcPct val="90000"/>
              </a:lnSpc>
            </a:pPr>
            <a:r>
              <a:rPr lang="en-GB" dirty="0"/>
              <a:t>As a department we are very proud of our results at GCSE and A Level – both girls and boys have performed brilliantly and enjoyed the courses very much!</a:t>
            </a:r>
          </a:p>
          <a:p>
            <a:pPr>
              <a:lnSpc>
                <a:spcPct val="90000"/>
              </a:lnSpc>
            </a:pPr>
            <a:r>
              <a:rPr lang="en-GB" dirty="0"/>
              <a:t>The number of women taking places on computer courses has more than doubled in recent years. Only 22% of students on computer-related University courses were female just 6 years ago – that number has grown now to over 45% in many cases!</a:t>
            </a:r>
          </a:p>
          <a:p>
            <a:pPr marL="0" indent="0">
              <a:lnSpc>
                <a:spcPct val="90000"/>
              </a:lnSpc>
              <a:buNone/>
            </a:pPr>
            <a:endParaRPr lang="en-GB" sz="1500" dirty="0"/>
          </a:p>
        </p:txBody>
      </p:sp>
      <p:cxnSp>
        <p:nvCxnSpPr>
          <p:cNvPr id="75" name="Straight Connector 74">
            <a:extLst>
              <a:ext uri="{FF2B5EF4-FFF2-40B4-BE49-F238E27FC236}">
                <a16:creationId xmlns:a16="http://schemas.microsoft.com/office/drawing/2014/main" id="{1EC01BF1-FEAA-4AF6-96A5-24556C1F6BC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096" y="0"/>
            <a:ext cx="680" cy="685800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45019848"/>
      </p:ext>
    </p:extLst>
  </p:cSld>
  <p:clrMapOvr>
    <a:masterClrMapping/>
  </p:clrMapOvr>
  <mc:AlternateContent xmlns:mc="http://schemas.openxmlformats.org/markup-compatibility/2006" xmlns:p14="http://schemas.microsoft.com/office/powerpoint/2010/main">
    <mc:Choice Requires="p14">
      <p:transition spd="slow" p14:dur="2000" advTm="10855"/>
    </mc:Choice>
    <mc:Fallback xmlns="">
      <p:transition spd="slow" advTm="108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05E6A-3409-4A2A-8B29-61449EE669F6}"/>
              </a:ext>
            </a:extLst>
          </p:cNvPr>
          <p:cNvSpPr>
            <a:spLocks noGrp="1"/>
          </p:cNvSpPr>
          <p:nvPr>
            <p:ph type="title"/>
          </p:nvPr>
        </p:nvSpPr>
        <p:spPr>
          <a:xfrm>
            <a:off x="610300" y="0"/>
            <a:ext cx="10131425" cy="1456267"/>
          </a:xfrm>
        </p:spPr>
        <p:txBody>
          <a:bodyPr/>
          <a:lstStyle/>
          <a:p>
            <a:r>
              <a:rPr lang="en-GB" dirty="0"/>
              <a:t>COURSE AIM</a:t>
            </a:r>
          </a:p>
        </p:txBody>
      </p:sp>
      <p:sp>
        <p:nvSpPr>
          <p:cNvPr id="3" name="Content Placeholder 2">
            <a:extLst>
              <a:ext uri="{FF2B5EF4-FFF2-40B4-BE49-F238E27FC236}">
                <a16:creationId xmlns:a16="http://schemas.microsoft.com/office/drawing/2014/main" id="{F6D6651E-B650-487A-A0E7-53107CBC8F96}"/>
              </a:ext>
            </a:extLst>
          </p:cNvPr>
          <p:cNvSpPr>
            <a:spLocks noGrp="1"/>
          </p:cNvSpPr>
          <p:nvPr>
            <p:ph idx="1"/>
          </p:nvPr>
        </p:nvSpPr>
        <p:spPr>
          <a:xfrm>
            <a:off x="234892" y="998291"/>
            <a:ext cx="11669085" cy="5612234"/>
          </a:xfrm>
        </p:spPr>
        <p:txBody>
          <a:bodyPr/>
          <a:lstStyle/>
          <a:p>
            <a:pPr marL="0" indent="0">
              <a:buNone/>
            </a:pPr>
            <a:endParaRPr lang="en-GB" dirty="0"/>
          </a:p>
          <a:p>
            <a:r>
              <a:rPr lang="en-GB" sz="2400" dirty="0"/>
              <a:t>Through studying  GCSE in Digital Technology, students will become more independent and discerning users of Digital Technology. They will acquire and apply knowledge and understanding of digital technology in a range of contexts and they will have opportunities to obtain and apply creative and technical skills, knowledge and understanding of ICT in a range of contexts.</a:t>
            </a:r>
          </a:p>
          <a:p>
            <a:pPr marL="0" indent="0">
              <a:buNone/>
            </a:pPr>
            <a:endParaRPr lang="en-GB" sz="2400" dirty="0"/>
          </a:p>
          <a:p>
            <a:r>
              <a:rPr lang="en-GB" sz="2400" dirty="0"/>
              <a:t>Students will develop and evaluate digital technology-based solutions to solve, problems; they will understand current and emerging technologies and the social/commercial impact of these technologies. Students will study the legal, social, economic, ethical and environmental impact of digital technology and they will recognise potential risks when using digital technology and develop safe, secure and responsible practice. </a:t>
            </a:r>
          </a:p>
          <a:p>
            <a:endParaRPr lang="en-GB"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30162580"/>
      </p:ext>
    </p:extLst>
  </p:cSld>
  <p:clrMapOvr>
    <a:masterClrMapping/>
  </p:clrMapOvr>
  <mc:AlternateContent xmlns:mc="http://schemas.openxmlformats.org/markup-compatibility/2006" xmlns:p14="http://schemas.microsoft.com/office/powerpoint/2010/main">
    <mc:Choice Requires="p14">
      <p:transition spd="slow" p14:dur="2000" advTm="7664"/>
    </mc:Choice>
    <mc:Fallback xmlns="">
      <p:transition spd="slow" advTm="76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392B-809B-49CC-86A5-2F0735305D91}"/>
              </a:ext>
            </a:extLst>
          </p:cNvPr>
          <p:cNvSpPr>
            <a:spLocks noGrp="1"/>
          </p:cNvSpPr>
          <p:nvPr>
            <p:ph type="title"/>
          </p:nvPr>
        </p:nvSpPr>
        <p:spPr>
          <a:xfrm>
            <a:off x="861969" y="-104241"/>
            <a:ext cx="10131425" cy="1456267"/>
          </a:xfrm>
        </p:spPr>
        <p:txBody>
          <a:bodyPr/>
          <a:lstStyle/>
          <a:p>
            <a:r>
              <a:rPr lang="en-GB" dirty="0"/>
              <a:t> CCEA GCSE DIGITAL TECHNOLOGY</a:t>
            </a:r>
          </a:p>
        </p:txBody>
      </p:sp>
      <p:sp>
        <p:nvSpPr>
          <p:cNvPr id="3" name="Content Placeholder 2">
            <a:extLst>
              <a:ext uri="{FF2B5EF4-FFF2-40B4-BE49-F238E27FC236}">
                <a16:creationId xmlns:a16="http://schemas.microsoft.com/office/drawing/2014/main" id="{20C08E37-D20C-429B-AAC7-3CEAA4ACFFC3}"/>
              </a:ext>
            </a:extLst>
          </p:cNvPr>
          <p:cNvSpPr>
            <a:spLocks noGrp="1"/>
          </p:cNvSpPr>
          <p:nvPr>
            <p:ph idx="1"/>
          </p:nvPr>
        </p:nvSpPr>
        <p:spPr>
          <a:xfrm>
            <a:off x="702579" y="1521281"/>
            <a:ext cx="10131425" cy="5231856"/>
          </a:xfrm>
        </p:spPr>
        <p:txBody>
          <a:bodyPr>
            <a:normAutofit fontScale="85000" lnSpcReduction="20000"/>
          </a:bodyPr>
          <a:lstStyle/>
          <a:p>
            <a:pPr marL="0" indent="0">
              <a:buNone/>
            </a:pPr>
            <a:r>
              <a:rPr lang="en-GB" sz="3200" dirty="0"/>
              <a:t>What you will be studying:</a:t>
            </a:r>
          </a:p>
          <a:p>
            <a:pPr marL="0" indent="0">
              <a:buNone/>
            </a:pPr>
            <a:r>
              <a:rPr lang="en-GB" sz="3200" dirty="0">
                <a:solidFill>
                  <a:schemeClr val="bg2"/>
                </a:solidFill>
                <a:highlight>
                  <a:srgbClr val="FFFF00"/>
                </a:highlight>
              </a:rPr>
              <a:t>YEAR 11</a:t>
            </a:r>
          </a:p>
          <a:p>
            <a:r>
              <a:rPr lang="en-GB" sz="3200" dirty="0"/>
              <a:t>Unit 1: Digital Technology – Exam (30% of qualification)</a:t>
            </a:r>
          </a:p>
          <a:p>
            <a:pPr marL="0" indent="0">
              <a:buNone/>
            </a:pPr>
            <a:r>
              <a:rPr lang="en-GB" sz="3200" dirty="0">
                <a:solidFill>
                  <a:schemeClr val="bg2"/>
                </a:solidFill>
                <a:highlight>
                  <a:srgbClr val="FFFF00"/>
                </a:highlight>
              </a:rPr>
              <a:t>YEAR 12</a:t>
            </a:r>
          </a:p>
          <a:p>
            <a:r>
              <a:rPr lang="en-GB" sz="3200" dirty="0"/>
              <a:t> Unit 2: Digital Authoring Concepts – Exam (40% of qualification)</a:t>
            </a:r>
          </a:p>
          <a:p>
            <a:r>
              <a:rPr lang="en-GB" sz="3200" dirty="0"/>
              <a:t> Unit 3: Digital Authoring Practice – Controlled Assessment (30% of qualification)</a:t>
            </a:r>
          </a:p>
          <a:p>
            <a:endParaRPr lang="en-GB" sz="3200" dirty="0"/>
          </a:p>
          <a:p>
            <a:pPr marL="0" indent="0">
              <a:buNone/>
            </a:pPr>
            <a:r>
              <a:rPr lang="en-GB" sz="3200" b="1" dirty="0"/>
              <a:t>Method of study: </a:t>
            </a:r>
            <a:endParaRPr lang="en-GB" sz="3200" dirty="0"/>
          </a:p>
          <a:p>
            <a:r>
              <a:rPr lang="en-GB" sz="3200" dirty="0"/>
              <a:t>70% Exam </a:t>
            </a:r>
          </a:p>
          <a:p>
            <a:r>
              <a:rPr lang="en-GB" sz="3200" dirty="0"/>
              <a:t>30% Controlled Assessment </a:t>
            </a:r>
          </a:p>
          <a:p>
            <a:endParaRPr lang="en-GB" sz="3200" dirty="0"/>
          </a:p>
          <a:p>
            <a:endParaRPr lang="en-GB"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84049925"/>
      </p:ext>
    </p:extLst>
  </p:cSld>
  <p:clrMapOvr>
    <a:masterClrMapping/>
  </p:clrMapOvr>
  <mc:AlternateContent xmlns:mc="http://schemas.openxmlformats.org/markup-compatibility/2006" xmlns:p14="http://schemas.microsoft.com/office/powerpoint/2010/main">
    <mc:Choice Requires="p14">
      <p:transition spd="slow" p14:dur="2000" advTm="6009"/>
    </mc:Choice>
    <mc:Fallback xmlns="">
      <p:transition spd="slow" advTm="60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0EAF-C78E-46CA-A76E-51C4D743D483}"/>
              </a:ext>
            </a:extLst>
          </p:cNvPr>
          <p:cNvSpPr>
            <a:spLocks noGrp="1"/>
          </p:cNvSpPr>
          <p:nvPr>
            <p:ph type="title"/>
          </p:nvPr>
        </p:nvSpPr>
        <p:spPr>
          <a:xfrm>
            <a:off x="7865806" y="30174"/>
            <a:ext cx="3706762" cy="1270120"/>
          </a:xfrm>
        </p:spPr>
        <p:txBody>
          <a:bodyPr>
            <a:normAutofit fontScale="90000"/>
          </a:bodyPr>
          <a:lstStyle/>
          <a:p>
            <a:pPr>
              <a:lnSpc>
                <a:spcPct val="90000"/>
              </a:lnSpc>
            </a:pPr>
            <a:r>
              <a:rPr lang="en-GB" sz="2300" dirty="0"/>
              <a:t>COURSE CONTENT - YEAR 11</a:t>
            </a:r>
            <a:r>
              <a:rPr lang="en-GB" sz="2300" dirty="0">
                <a:highlight>
                  <a:srgbClr val="FFFF00"/>
                </a:highlight>
              </a:rPr>
              <a:t/>
            </a:r>
            <a:br>
              <a:rPr lang="en-GB" sz="2300" dirty="0">
                <a:highlight>
                  <a:srgbClr val="FFFF00"/>
                </a:highlight>
              </a:rPr>
            </a:br>
            <a:r>
              <a:rPr lang="en-GB" sz="2300" dirty="0"/>
              <a:t>Unit 1: Digital Technology – Exam</a:t>
            </a:r>
            <a:br>
              <a:rPr lang="en-GB" sz="2300" dirty="0"/>
            </a:br>
            <a:endParaRPr lang="en-GB" sz="2300" dirty="0"/>
          </a:p>
        </p:txBody>
      </p:sp>
      <p:pic>
        <p:nvPicPr>
          <p:cNvPr id="5" name="Picture 4">
            <a:extLst>
              <a:ext uri="{FF2B5EF4-FFF2-40B4-BE49-F238E27FC236}">
                <a16:creationId xmlns:a16="http://schemas.microsoft.com/office/drawing/2014/main" id="{4AF2A93D-1B59-4095-BB1C-3057BEA7C2ED}"/>
              </a:ext>
            </a:extLst>
          </p:cNvPr>
          <p:cNvPicPr>
            <a:picLocks noChangeAspect="1"/>
          </p:cNvPicPr>
          <p:nvPr/>
        </p:nvPicPr>
        <p:blipFill rotWithShape="1">
          <a:blip r:embed="rId5"/>
          <a:srcRect l="18215" r="8270" b="-2"/>
          <a:stretch/>
        </p:blipFill>
        <p:spPr>
          <a:xfrm>
            <a:off x="20" y="975"/>
            <a:ext cx="7552924" cy="6858000"/>
          </a:xfrm>
          <a:prstGeom prst="rect">
            <a:avLst/>
          </a:prstGeom>
        </p:spPr>
      </p:pic>
      <p:sp>
        <p:nvSpPr>
          <p:cNvPr id="3" name="Content Placeholder 2">
            <a:extLst>
              <a:ext uri="{FF2B5EF4-FFF2-40B4-BE49-F238E27FC236}">
                <a16:creationId xmlns:a16="http://schemas.microsoft.com/office/drawing/2014/main" id="{DA39230B-8C79-4D1D-B2A6-F3D8FA926D53}"/>
              </a:ext>
            </a:extLst>
          </p:cNvPr>
          <p:cNvSpPr>
            <a:spLocks noGrp="1"/>
          </p:cNvSpPr>
          <p:nvPr>
            <p:ph idx="1"/>
          </p:nvPr>
        </p:nvSpPr>
        <p:spPr>
          <a:xfrm>
            <a:off x="7932918" y="1157681"/>
            <a:ext cx="3706762" cy="4714614"/>
          </a:xfrm>
        </p:spPr>
        <p:txBody>
          <a:bodyPr>
            <a:normAutofit fontScale="70000" lnSpcReduction="20000"/>
          </a:bodyPr>
          <a:lstStyle/>
          <a:p>
            <a:pPr marL="0" indent="0">
              <a:buNone/>
            </a:pPr>
            <a:r>
              <a:rPr lang="en-GB" sz="2200" dirty="0">
                <a:solidFill>
                  <a:schemeClr val="accent4">
                    <a:lumMod val="40000"/>
                    <a:lumOff val="60000"/>
                  </a:schemeClr>
                </a:solidFill>
              </a:rPr>
              <a:t>1 hour Written exam in the summer of year 11 on the following topics:</a:t>
            </a:r>
          </a:p>
          <a:p>
            <a:r>
              <a:rPr lang="en-GB" sz="2200" dirty="0"/>
              <a:t>Digital Data</a:t>
            </a:r>
          </a:p>
          <a:p>
            <a:r>
              <a:rPr lang="en-GB" sz="2200" dirty="0"/>
              <a:t>System Software</a:t>
            </a:r>
          </a:p>
          <a:p>
            <a:r>
              <a:rPr lang="en-GB" sz="2200" dirty="0"/>
              <a:t>Database Applications</a:t>
            </a:r>
          </a:p>
          <a:p>
            <a:r>
              <a:rPr lang="en-GB" sz="2200" dirty="0"/>
              <a:t>Spreadsheet Applications</a:t>
            </a:r>
          </a:p>
          <a:p>
            <a:r>
              <a:rPr lang="en-GB" sz="2200" dirty="0"/>
              <a:t>Hardware and Network Technologies</a:t>
            </a:r>
          </a:p>
          <a:p>
            <a:r>
              <a:rPr lang="en-GB" sz="2200" dirty="0"/>
              <a:t>Health and Safety</a:t>
            </a:r>
          </a:p>
          <a:p>
            <a:r>
              <a:rPr lang="en-GB" sz="2200" dirty="0"/>
              <a:t>Cyberspace, Network Security and Data Transfer</a:t>
            </a:r>
          </a:p>
          <a:p>
            <a:r>
              <a:rPr lang="en-GB" sz="2200" dirty="0"/>
              <a:t>Ethical, Legal and Environmental Impact</a:t>
            </a:r>
          </a:p>
          <a:p>
            <a:r>
              <a:rPr lang="en-GB" sz="2200" dirty="0"/>
              <a:t>Digital Applications</a:t>
            </a:r>
          </a:p>
          <a:p>
            <a:r>
              <a:rPr lang="en-GB" sz="2200" dirty="0"/>
              <a:t>Changes In Employment Opportunities</a:t>
            </a:r>
          </a:p>
          <a:p>
            <a:r>
              <a:rPr lang="en-GB" sz="2200" dirty="0"/>
              <a:t>E-Commerce and Online Banking</a:t>
            </a:r>
          </a:p>
          <a:p>
            <a:endParaRPr lang="en-GB" dirty="0"/>
          </a:p>
          <a:p>
            <a:pPr marL="0" indent="0">
              <a:buNone/>
            </a:pPr>
            <a:endParaRPr lang="en-GB" dirty="0"/>
          </a:p>
          <a:p>
            <a:endParaRPr lang="en-GB"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88846048"/>
      </p:ext>
    </p:extLst>
  </p:cSld>
  <p:clrMapOvr>
    <a:masterClrMapping/>
  </p:clrMapOvr>
  <mc:AlternateContent xmlns:mc="http://schemas.openxmlformats.org/markup-compatibility/2006" xmlns:p14="http://schemas.microsoft.com/office/powerpoint/2010/main">
    <mc:Choice Requires="p14">
      <p:transition spd="slow" p14:dur="2000" advTm="12168"/>
    </mc:Choice>
    <mc:Fallback xmlns="">
      <p:transition spd="slow" advTm="121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0EAF-C78E-46CA-A76E-51C4D743D483}"/>
              </a:ext>
            </a:extLst>
          </p:cNvPr>
          <p:cNvSpPr>
            <a:spLocks noGrp="1"/>
          </p:cNvSpPr>
          <p:nvPr>
            <p:ph type="title"/>
          </p:nvPr>
        </p:nvSpPr>
        <p:spPr>
          <a:xfrm>
            <a:off x="825909" y="808055"/>
            <a:ext cx="3979205" cy="1453363"/>
          </a:xfrm>
        </p:spPr>
        <p:txBody>
          <a:bodyPr>
            <a:normAutofit/>
          </a:bodyPr>
          <a:lstStyle/>
          <a:p>
            <a:pPr>
              <a:lnSpc>
                <a:spcPct val="90000"/>
              </a:lnSpc>
            </a:pPr>
            <a:r>
              <a:rPr lang="en-GB" sz="2300"/>
              <a:t>COURSE CONTENT - YEAR 12</a:t>
            </a:r>
            <a:r>
              <a:rPr lang="en-GB" sz="2300">
                <a:highlight>
                  <a:srgbClr val="FFFF00"/>
                </a:highlight>
              </a:rPr>
              <a:t/>
            </a:r>
            <a:br>
              <a:rPr lang="en-GB" sz="2300">
                <a:highlight>
                  <a:srgbClr val="FFFF00"/>
                </a:highlight>
              </a:rPr>
            </a:br>
            <a:r>
              <a:rPr lang="en-GB" sz="2300"/>
              <a:t>Unit 2: Digital authoring concepts – Exam</a:t>
            </a:r>
            <a:br>
              <a:rPr lang="en-GB" sz="2300"/>
            </a:br>
            <a:endParaRPr lang="en-GB" sz="2300" dirty="0"/>
          </a:p>
        </p:txBody>
      </p:sp>
      <p:sp>
        <p:nvSpPr>
          <p:cNvPr id="3" name="Content Placeholder 2">
            <a:extLst>
              <a:ext uri="{FF2B5EF4-FFF2-40B4-BE49-F238E27FC236}">
                <a16:creationId xmlns:a16="http://schemas.microsoft.com/office/drawing/2014/main" id="{DA39230B-8C79-4D1D-B2A6-F3D8FA926D53}"/>
              </a:ext>
            </a:extLst>
          </p:cNvPr>
          <p:cNvSpPr>
            <a:spLocks noGrp="1"/>
          </p:cNvSpPr>
          <p:nvPr>
            <p:ph idx="1"/>
          </p:nvPr>
        </p:nvSpPr>
        <p:spPr>
          <a:xfrm>
            <a:off x="814043" y="2634644"/>
            <a:ext cx="4002936" cy="3637935"/>
          </a:xfrm>
        </p:spPr>
        <p:txBody>
          <a:bodyPr>
            <a:normAutofit lnSpcReduction="10000"/>
          </a:bodyPr>
          <a:lstStyle/>
          <a:p>
            <a:pPr marL="0" indent="0">
              <a:lnSpc>
                <a:spcPct val="90000"/>
              </a:lnSpc>
              <a:buNone/>
            </a:pPr>
            <a:r>
              <a:rPr lang="en-GB" sz="2000">
                <a:solidFill>
                  <a:schemeClr val="accent5">
                    <a:lumMod val="60000"/>
                    <a:lumOff val="40000"/>
                  </a:schemeClr>
                </a:solidFill>
              </a:rPr>
              <a:t>1 hour Written exam in the summer of year 12 on the following topics:</a:t>
            </a:r>
          </a:p>
          <a:p>
            <a:pPr>
              <a:lnSpc>
                <a:spcPct val="90000"/>
              </a:lnSpc>
            </a:pPr>
            <a:r>
              <a:rPr lang="en-GB" sz="2000"/>
              <a:t>Designing Solutions</a:t>
            </a:r>
          </a:p>
          <a:p>
            <a:pPr>
              <a:lnSpc>
                <a:spcPct val="90000"/>
              </a:lnSpc>
            </a:pPr>
            <a:r>
              <a:rPr lang="en-GB" sz="2000"/>
              <a:t>Digital Development Considerations</a:t>
            </a:r>
          </a:p>
          <a:p>
            <a:pPr>
              <a:lnSpc>
                <a:spcPct val="90000"/>
              </a:lnSpc>
            </a:pPr>
            <a:r>
              <a:rPr lang="en-GB" sz="2000"/>
              <a:t>Multimedia Applications</a:t>
            </a:r>
          </a:p>
          <a:p>
            <a:pPr>
              <a:lnSpc>
                <a:spcPct val="90000"/>
              </a:lnSpc>
            </a:pPr>
            <a:r>
              <a:rPr lang="en-GB" sz="2000"/>
              <a:t>Multimedia Authoring</a:t>
            </a:r>
          </a:p>
          <a:p>
            <a:pPr>
              <a:lnSpc>
                <a:spcPct val="90000"/>
              </a:lnSpc>
            </a:pPr>
            <a:r>
              <a:rPr lang="en-GB" sz="2000"/>
              <a:t>Database Development</a:t>
            </a:r>
          </a:p>
          <a:p>
            <a:pPr>
              <a:lnSpc>
                <a:spcPct val="90000"/>
              </a:lnSpc>
            </a:pPr>
            <a:r>
              <a:rPr lang="en-GB" sz="2000"/>
              <a:t>Testing and Drawing Up Test Plans</a:t>
            </a:r>
          </a:p>
          <a:p>
            <a:pPr>
              <a:lnSpc>
                <a:spcPct val="90000"/>
              </a:lnSpc>
            </a:pPr>
            <a:r>
              <a:rPr lang="en-GB" sz="2000"/>
              <a:t>Evaluation of Digital Systems</a:t>
            </a:r>
          </a:p>
          <a:p>
            <a:pPr marL="0" indent="0">
              <a:lnSpc>
                <a:spcPct val="90000"/>
              </a:lnSpc>
              <a:buNone/>
            </a:pPr>
            <a:endParaRPr lang="en-GB" sz="1500"/>
          </a:p>
          <a:p>
            <a:pPr>
              <a:lnSpc>
                <a:spcPct val="90000"/>
              </a:lnSpc>
            </a:pPr>
            <a:endParaRPr lang="en-GB" sz="1500"/>
          </a:p>
          <a:p>
            <a:pPr marL="0" indent="0">
              <a:lnSpc>
                <a:spcPct val="90000"/>
              </a:lnSpc>
              <a:buNone/>
            </a:pPr>
            <a:endParaRPr lang="en-GB" sz="1500"/>
          </a:p>
          <a:p>
            <a:pPr>
              <a:lnSpc>
                <a:spcPct val="90000"/>
              </a:lnSpc>
            </a:pPr>
            <a:endParaRPr lang="en-GB" sz="1500" dirty="0"/>
          </a:p>
        </p:txBody>
      </p:sp>
      <p:pic>
        <p:nvPicPr>
          <p:cNvPr id="5" name="Picture 4">
            <a:extLst>
              <a:ext uri="{FF2B5EF4-FFF2-40B4-BE49-F238E27FC236}">
                <a16:creationId xmlns:a16="http://schemas.microsoft.com/office/drawing/2014/main" id="{4AF2A93D-1B59-4095-BB1C-3057BEA7C2ED}"/>
              </a:ext>
            </a:extLst>
          </p:cNvPr>
          <p:cNvPicPr>
            <a:picLocks noChangeAspect="1"/>
          </p:cNvPicPr>
          <p:nvPr/>
        </p:nvPicPr>
        <p:blipFill rotWithShape="1">
          <a:blip r:embed="rId5"/>
          <a:srcRect l="18215" r="8270" b="-2"/>
          <a:stretch/>
        </p:blipFill>
        <p:spPr>
          <a:xfrm>
            <a:off x="5527544" y="796413"/>
            <a:ext cx="5620008" cy="5102943"/>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24993200"/>
      </p:ext>
    </p:extLst>
  </p:cSld>
  <p:clrMapOvr>
    <a:masterClrMapping/>
  </p:clrMapOvr>
  <mc:AlternateContent xmlns:mc="http://schemas.openxmlformats.org/markup-compatibility/2006" xmlns:p14="http://schemas.microsoft.com/office/powerpoint/2010/main">
    <mc:Choice Requires="p14">
      <p:transition spd="slow" p14:dur="2000" advTm="6280"/>
    </mc:Choice>
    <mc:Fallback xmlns="">
      <p:transition spd="slow" advTm="62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F2A93D-1B59-4095-BB1C-3057BEA7C2ED}"/>
              </a:ext>
            </a:extLst>
          </p:cNvPr>
          <p:cNvPicPr>
            <a:picLocks noChangeAspect="1"/>
          </p:cNvPicPr>
          <p:nvPr/>
        </p:nvPicPr>
        <p:blipFill rotWithShape="1">
          <a:blip r:embed="rId5"/>
          <a:srcRect t="8607" b="7123"/>
          <a:stretch/>
        </p:blipFill>
        <p:spPr>
          <a:xfrm>
            <a:off x="-3155" y="10"/>
            <a:ext cx="12191980" cy="6857990"/>
          </a:xfrm>
          <a:prstGeom prst="rect">
            <a:avLst/>
          </a:prstGeom>
        </p:spPr>
      </p:pic>
      <p:pic>
        <p:nvPicPr>
          <p:cNvPr id="10" name="Picture 9">
            <a:extLst>
              <a:ext uri="{FF2B5EF4-FFF2-40B4-BE49-F238E27FC236}">
                <a16:creationId xmlns:a16="http://schemas.microsoft.com/office/drawing/2014/main" id="{0C8B7D16-051E-4562-B872-ABF369C457C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Freeform 5">
            <a:extLst>
              <a:ext uri="{FF2B5EF4-FFF2-40B4-BE49-F238E27FC236}">
                <a16:creationId xmlns:a16="http://schemas.microsoft.com/office/drawing/2014/main" id="{ED10CF64-F588-4794-80E9-12CBA17849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A0D0EAF-C78E-46CA-A76E-51C4D743D483}"/>
              </a:ext>
            </a:extLst>
          </p:cNvPr>
          <p:cNvSpPr>
            <a:spLocks noGrp="1"/>
          </p:cNvSpPr>
          <p:nvPr>
            <p:ph type="title"/>
          </p:nvPr>
        </p:nvSpPr>
        <p:spPr>
          <a:xfrm>
            <a:off x="1380067" y="838200"/>
            <a:ext cx="10217884" cy="1227667"/>
          </a:xfrm>
        </p:spPr>
        <p:txBody>
          <a:bodyPr>
            <a:normAutofit/>
          </a:bodyPr>
          <a:lstStyle/>
          <a:p>
            <a:pPr>
              <a:lnSpc>
                <a:spcPct val="90000"/>
              </a:lnSpc>
            </a:pPr>
            <a:r>
              <a:rPr lang="en-GB" sz="2800" dirty="0"/>
              <a:t>COURSE CONTENT - YEAR 12</a:t>
            </a:r>
            <a:r>
              <a:rPr lang="en-GB" sz="2800" dirty="0">
                <a:highlight>
                  <a:srgbClr val="FFFF00"/>
                </a:highlight>
              </a:rPr>
              <a:t/>
            </a:r>
            <a:br>
              <a:rPr lang="en-GB" sz="2800" dirty="0">
                <a:highlight>
                  <a:srgbClr val="FFFF00"/>
                </a:highlight>
              </a:rPr>
            </a:br>
            <a:r>
              <a:rPr lang="en-GB" sz="2800" dirty="0"/>
              <a:t>Unit 3: Digital authoring practice – in class coursework</a:t>
            </a:r>
            <a:r>
              <a:rPr lang="en-GB" sz="2500" dirty="0"/>
              <a:t/>
            </a:r>
            <a:br>
              <a:rPr lang="en-GB" sz="2500" dirty="0"/>
            </a:br>
            <a:endParaRPr lang="en-GB" sz="2500" dirty="0"/>
          </a:p>
        </p:txBody>
      </p:sp>
      <p:sp>
        <p:nvSpPr>
          <p:cNvPr id="3" name="Content Placeholder 2">
            <a:extLst>
              <a:ext uri="{FF2B5EF4-FFF2-40B4-BE49-F238E27FC236}">
                <a16:creationId xmlns:a16="http://schemas.microsoft.com/office/drawing/2014/main" id="{DA39230B-8C79-4D1D-B2A6-F3D8FA926D53}"/>
              </a:ext>
            </a:extLst>
          </p:cNvPr>
          <p:cNvSpPr>
            <a:spLocks noGrp="1"/>
          </p:cNvSpPr>
          <p:nvPr>
            <p:ph idx="1"/>
          </p:nvPr>
        </p:nvSpPr>
        <p:spPr>
          <a:xfrm>
            <a:off x="1221446" y="3110018"/>
            <a:ext cx="9437159" cy="3784600"/>
          </a:xfrm>
        </p:spPr>
        <p:txBody>
          <a:bodyPr>
            <a:normAutofit/>
          </a:bodyPr>
          <a:lstStyle/>
          <a:p>
            <a:pPr marL="0" indent="0">
              <a:buNone/>
            </a:pPr>
            <a:r>
              <a:rPr lang="en-GB" dirty="0">
                <a:solidFill>
                  <a:schemeClr val="accent5">
                    <a:lumMod val="60000"/>
                    <a:lumOff val="40000"/>
                  </a:schemeClr>
                </a:solidFill>
              </a:rPr>
              <a:t>You produce coursework in class on:</a:t>
            </a:r>
          </a:p>
          <a:p>
            <a:r>
              <a:rPr lang="en-GB" sz="4400" dirty="0"/>
              <a:t>Designing 	a Database and Website</a:t>
            </a:r>
          </a:p>
          <a:p>
            <a:r>
              <a:rPr lang="en-GB" sz="4400" dirty="0"/>
              <a:t>Building a Database and Website</a:t>
            </a:r>
          </a:p>
          <a:p>
            <a:r>
              <a:rPr lang="en-GB" sz="4400" dirty="0"/>
              <a:t>Testing a Database and Website</a:t>
            </a:r>
          </a:p>
          <a:p>
            <a:r>
              <a:rPr lang="en-GB" sz="4400" dirty="0"/>
              <a:t>Evaluating a Database and Website</a:t>
            </a:r>
          </a:p>
          <a:p>
            <a:endParaRPr lang="en-GB" dirty="0"/>
          </a:p>
          <a:p>
            <a:pPr marL="0" indent="0">
              <a:buNone/>
            </a:pPr>
            <a:endParaRPr lang="en-GB" dirty="0"/>
          </a:p>
          <a:p>
            <a:endParaRPr lang="en-GB" dirty="0"/>
          </a:p>
          <a:p>
            <a:pPr marL="0" indent="0">
              <a:buNone/>
            </a:pPr>
            <a:endParaRPr lang="en-GB" dirty="0"/>
          </a:p>
          <a:p>
            <a:endParaRPr lang="en-GB"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34887681"/>
      </p:ext>
    </p:extLst>
  </p:cSld>
  <p:clrMapOvr>
    <a:masterClrMapping/>
  </p:clrMapOvr>
  <mc:AlternateContent xmlns:mc="http://schemas.openxmlformats.org/markup-compatibility/2006" xmlns:p14="http://schemas.microsoft.com/office/powerpoint/2010/main">
    <mc:Choice Requires="p14">
      <p:transition spd="slow" p14:dur="2000" advTm="6191"/>
    </mc:Choice>
    <mc:Fallback xmlns="">
      <p:transition spd="slow" advTm="61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4"/>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37A7B-50AD-41EA-89B1-83152FC80EF9}"/>
              </a:ext>
            </a:extLst>
          </p:cNvPr>
          <p:cNvSpPr>
            <a:spLocks noGrp="1"/>
          </p:cNvSpPr>
          <p:nvPr>
            <p:ph type="title"/>
          </p:nvPr>
        </p:nvSpPr>
        <p:spPr>
          <a:xfrm>
            <a:off x="5048764" y="0"/>
            <a:ext cx="6593075" cy="1612490"/>
          </a:xfrm>
        </p:spPr>
        <p:txBody>
          <a:bodyPr>
            <a:normAutofit/>
          </a:bodyPr>
          <a:lstStyle/>
          <a:p>
            <a:r>
              <a:rPr lang="en-GB" dirty="0"/>
              <a:t>Progression opportunities</a:t>
            </a:r>
          </a:p>
        </p:txBody>
      </p:sp>
      <p:pic>
        <p:nvPicPr>
          <p:cNvPr id="5122" name="Picture 2" descr="IT – EDUCAnet Erasmus+ Courses">
            <a:extLst>
              <a:ext uri="{FF2B5EF4-FFF2-40B4-BE49-F238E27FC236}">
                <a16:creationId xmlns:a16="http://schemas.microsoft.com/office/drawing/2014/main" id="{CF962D42-1D32-4BDF-B23E-20D314F8A6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7009" r="19896"/>
          <a:stretch/>
        </p:blipFill>
        <p:spPr bwMode="auto">
          <a:xfrm>
            <a:off x="20" y="975"/>
            <a:ext cx="463598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3705478-EF99-48EE-A496-1B2961A88D13}"/>
              </a:ext>
            </a:extLst>
          </p:cNvPr>
          <p:cNvSpPr>
            <a:spLocks noGrp="1"/>
          </p:cNvSpPr>
          <p:nvPr>
            <p:ph idx="1"/>
          </p:nvPr>
        </p:nvSpPr>
        <p:spPr>
          <a:xfrm>
            <a:off x="4955458" y="1380930"/>
            <a:ext cx="6593075" cy="5271796"/>
          </a:xfrm>
        </p:spPr>
        <p:txBody>
          <a:bodyPr>
            <a:normAutofit fontScale="92500" lnSpcReduction="10000"/>
          </a:bodyPr>
          <a:lstStyle/>
          <a:p>
            <a:pPr marL="0" indent="0">
              <a:lnSpc>
                <a:spcPct val="90000"/>
              </a:lnSpc>
              <a:buNone/>
            </a:pPr>
            <a:r>
              <a:rPr lang="en-GB" sz="1500" b="1" dirty="0"/>
              <a:t/>
            </a:r>
            <a:br>
              <a:rPr lang="en-GB" sz="1500" b="1" dirty="0"/>
            </a:br>
            <a:r>
              <a:rPr lang="en-GB" sz="2000" dirty="0"/>
              <a:t>This course prepares students for employment in the Digital Technology/ICT area. Examples are - Technician, Computer Programmer, ICT/Digital Technology Teacher, Software/Games Developer etc…</a:t>
            </a:r>
          </a:p>
          <a:p>
            <a:pPr marL="0" indent="0">
              <a:lnSpc>
                <a:spcPct val="90000"/>
              </a:lnSpc>
              <a:buNone/>
            </a:pPr>
            <a:r>
              <a:rPr lang="en-GB" sz="2000" dirty="0"/>
              <a:t> </a:t>
            </a:r>
          </a:p>
          <a:p>
            <a:pPr marL="0" indent="0">
              <a:lnSpc>
                <a:spcPct val="90000"/>
              </a:lnSpc>
              <a:buNone/>
            </a:pPr>
            <a:r>
              <a:rPr lang="en-GB" sz="2000" dirty="0"/>
              <a:t>This course also:</a:t>
            </a:r>
          </a:p>
          <a:p>
            <a:pPr lvl="0">
              <a:lnSpc>
                <a:spcPct val="90000"/>
              </a:lnSpc>
            </a:pPr>
            <a:r>
              <a:rPr lang="en-GB" sz="2000" dirty="0"/>
              <a:t>Enables progression to further and higher education level and employment</a:t>
            </a:r>
          </a:p>
          <a:p>
            <a:pPr lvl="0">
              <a:lnSpc>
                <a:spcPct val="90000"/>
              </a:lnSpc>
            </a:pPr>
            <a:r>
              <a:rPr lang="en-GB" sz="2000" dirty="0"/>
              <a:t>Applies knowledge across a range of ICT/Digital Technology based scenarios</a:t>
            </a:r>
          </a:p>
          <a:p>
            <a:pPr lvl="0">
              <a:lnSpc>
                <a:spcPct val="90000"/>
              </a:lnSpc>
            </a:pPr>
            <a:r>
              <a:rPr lang="en-GB" sz="2000" dirty="0"/>
              <a:t>Develops valuable and transferable skills to prepare you for an ever changing and dynamic work place</a:t>
            </a:r>
          </a:p>
          <a:p>
            <a:pPr marL="0" indent="0">
              <a:lnSpc>
                <a:spcPct val="90000"/>
              </a:lnSpc>
              <a:buNone/>
            </a:pPr>
            <a:r>
              <a:rPr lang="en-GB" sz="2000" dirty="0"/>
              <a:t> </a:t>
            </a:r>
          </a:p>
          <a:p>
            <a:pPr marL="0" indent="0">
              <a:lnSpc>
                <a:spcPct val="90000"/>
              </a:lnSpc>
              <a:buNone/>
            </a:pPr>
            <a:r>
              <a:rPr lang="en-GB" sz="2000" dirty="0"/>
              <a:t>Students can further their study in Sixth Form by completing:</a:t>
            </a:r>
          </a:p>
          <a:p>
            <a:pPr>
              <a:lnSpc>
                <a:spcPct val="90000"/>
              </a:lnSpc>
            </a:pPr>
            <a:r>
              <a:rPr lang="en-GB" sz="2000" dirty="0"/>
              <a:t>OCR Cambridge Technicals in ICT</a:t>
            </a:r>
          </a:p>
          <a:p>
            <a:pPr>
              <a:lnSpc>
                <a:spcPct val="90000"/>
              </a:lnSpc>
            </a:pPr>
            <a:endParaRPr lang="en-GB" sz="1500"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773699982"/>
      </p:ext>
    </p:extLst>
  </p:cSld>
  <p:clrMapOvr>
    <a:masterClrMapping/>
  </p:clrMapOvr>
  <mc:AlternateContent xmlns:mc="http://schemas.openxmlformats.org/markup-compatibility/2006" xmlns:p14="http://schemas.microsoft.com/office/powerpoint/2010/main">
    <mc:Choice Requires="p14">
      <p:transition spd="slow" p14:dur="2000" advTm="8329"/>
    </mc:Choice>
    <mc:Fallback xmlns="">
      <p:transition spd="slow" advTm="83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41</TotalTime>
  <Words>1192</Words>
  <Application>Microsoft Office PowerPoint</Application>
  <PresentationFormat>Widescreen</PresentationFormat>
  <Paragraphs>99</Paragraphs>
  <Slides>12</Slides>
  <Notes>0</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Celestial</vt:lpstr>
      <vt:lpstr>THE icT/Digital TECHNOLOGY OPTION FOR YEAR 10S </vt:lpstr>
      <vt:lpstr>Why study digital technology/ict?</vt:lpstr>
      <vt:lpstr>STUDYING COMPUTERS IS NOT JUST FOR BOYS!</vt:lpstr>
      <vt:lpstr>COURSE AIM</vt:lpstr>
      <vt:lpstr> CCEA GCSE DIGITAL TECHNOLOGY</vt:lpstr>
      <vt:lpstr>COURSE CONTENT - YEAR 11 Unit 1: Digital Technology – Exam </vt:lpstr>
      <vt:lpstr>COURSE CONTENT - YEAR 12 Unit 2: Digital authoring concepts – Exam </vt:lpstr>
      <vt:lpstr>COURSE CONTENT - YEAR 12 Unit 3: Digital authoring practice – in class coursework </vt:lpstr>
      <vt:lpstr>Progression opportunities</vt:lpstr>
      <vt:lpstr>PAST ICT/DIGITAL TECHNOLOGY PUPIL SUCCESSES</vt:lpstr>
      <vt:lpstr>By choosing Digital Technology you are:</vt:lpstr>
      <vt:lpstr>Any further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icT/Digital TECHNOLOGY OPTION FOR YEAR 10S</dc:title>
  <dc:creator>G MORAN</dc:creator>
  <cp:lastModifiedBy>G MORAN</cp:lastModifiedBy>
  <cp:revision>13</cp:revision>
  <dcterms:created xsi:type="dcterms:W3CDTF">2021-01-18T19:00:32Z</dcterms:created>
  <dcterms:modified xsi:type="dcterms:W3CDTF">2022-01-27T10:34:06Z</dcterms:modified>
</cp:coreProperties>
</file>