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92" r:id="rId6"/>
    <p:sldId id="261" r:id="rId7"/>
    <p:sldId id="262" r:id="rId8"/>
    <p:sldId id="29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A795B-EFD6-584B-1BD1-02EE1EDB09FD}" v="153" dt="2022-01-31T12:25:38.617"/>
    <p1510:client id="{16C1A4B1-0ABE-5EF2-51A1-2F96CB89EDE1}" v="2" dt="2022-01-31T13:19:42.160"/>
    <p1510:client id="{3737780E-9DD5-273A-209E-E608F49BC9E7}" v="65" dt="2022-01-24T14:47:34.358"/>
    <p1510:client id="{4517DD7D-3822-43D3-A22A-B08286F43F66}" v="148" dt="2022-01-31T11:52:32.025"/>
    <p1510:client id="{83F3B3A0-40CF-4C29-A19B-314AFF863738}" v="88" dt="2022-01-24T13:19:44.639"/>
    <p1510:client id="{87B5C74C-E5DB-609A-72FC-AE0FF9EEE19E}" v="208" dt="2022-01-26T15:45:35.750"/>
    <p1510:client id="{A21F64BE-DD25-8D94-A5C5-2BC14AC22ADA}" v="411" dt="2022-01-24T15:10:04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301" y="1474969"/>
            <a:ext cx="2823919" cy="1868760"/>
          </a:xfrm>
        </p:spPr>
        <p:txBody>
          <a:bodyPr>
            <a:normAutofit/>
          </a:bodyPr>
          <a:lstStyle/>
          <a:p>
            <a:r>
              <a:rPr lang="en-US" sz="2800"/>
              <a:t>Level 2 </a:t>
            </a:r>
            <a:br>
              <a:rPr lang="en-US" sz="2800"/>
            </a:br>
            <a:r>
              <a:rPr lang="en-US" sz="2800"/>
              <a:t>First award</a:t>
            </a:r>
            <a:br>
              <a:rPr lang="en-US" sz="2800"/>
            </a:br>
            <a:r>
              <a:rPr lang="en-US" sz="2800"/>
              <a:t>in Performing arts.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302" y="3531204"/>
            <a:ext cx="2823919" cy="1610643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/>
              <a:t>Equivalent to One GCSE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Empty seats in a movie theater">
            <a:extLst>
              <a:ext uri="{FF2B5EF4-FFF2-40B4-BE49-F238E27FC236}">
                <a16:creationId xmlns:a16="http://schemas.microsoft.com/office/drawing/2014/main" id="{6FE5E1D5-E641-46E4-954B-95525B4C1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25" y="1116345"/>
            <a:ext cx="5792017" cy="3866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Upbeat No Copyright Music">
            <a:hlinkClick r:id="" action="ppaction://media"/>
            <a:extLst>
              <a:ext uri="{FF2B5EF4-FFF2-40B4-BE49-F238E27FC236}">
                <a16:creationId xmlns:a16="http://schemas.microsoft.com/office/drawing/2014/main" id="{84DDF5E8-F3E7-4DCD-A081-EB8E7EB1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655" y="453211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0"/>
    </mc:Choice>
    <mc:Fallback>
      <p:transition spd="slow" advTm="1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A696E2-0713-4B38-A446-02341B52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sz="2500"/>
              <a:t>Level 2 first award in Performing arts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EAB91-AFEB-4107-B6B3-D0948D921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/>
              <a:t>Unit 1 Individual Showcase</a:t>
            </a:r>
          </a:p>
          <a:p>
            <a:r>
              <a:rPr lang="en-US"/>
              <a:t>Unit 2 Rehearsal, Performance and Production</a:t>
            </a:r>
          </a:p>
          <a:p>
            <a:r>
              <a:rPr lang="en-US"/>
              <a:t>Unit 3 Acting Skills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Black and white film board">
            <a:extLst>
              <a:ext uri="{FF2B5EF4-FFF2-40B4-BE49-F238E27FC236}">
                <a16:creationId xmlns:a16="http://schemas.microsoft.com/office/drawing/2014/main" id="{B55F5492-14F1-4A93-8DA2-32F92C104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5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67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7"/>
    </mc:Choice>
    <mc:Fallback>
      <p:transition spd="slow" advTm="1109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A35F2A-BC6A-4485-ACA0-3D9155D3C5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3BBD1-F027-426A-AF27-9E36D37D74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BB7247-163A-4496-9EC4-1913876574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6091791" cy="5149101"/>
            <a:chOff x="5446003" y="583365"/>
            <a:chExt cx="6091790" cy="51819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2D327D-E1F7-4A35-9266-D2313C702A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206862-6434-4365-A991-B62B5A1A1B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3E11113-DC1D-4172-A2B5-88BCDA308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99" r="25532" b="-2"/>
          <a:stretch/>
        </p:blipFill>
        <p:spPr>
          <a:xfrm>
            <a:off x="1266519" y="1116346"/>
            <a:ext cx="2328669" cy="3865108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6D48138C-B737-4853-972D-9EBEA8345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0" r="11025" b="2"/>
          <a:stretch/>
        </p:blipFill>
        <p:spPr>
          <a:xfrm>
            <a:off x="3758914" y="1116345"/>
            <a:ext cx="2328670" cy="38651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29F16E-E141-4064-88CF-1304631020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4301" y="1847088"/>
            <a:ext cx="3542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6E75D5-A1C9-46A9-A9DF-E033740B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821" y="804519"/>
            <a:ext cx="3543993" cy="1049235"/>
          </a:xfrm>
        </p:spPr>
        <p:txBody>
          <a:bodyPr>
            <a:normAutofit/>
          </a:bodyPr>
          <a:lstStyle/>
          <a:p>
            <a:r>
              <a:rPr lang="en-US" sz="2700"/>
              <a:t>Unit 1 Individual showcase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0C9D-EDBF-42E0-9818-E7EAE80AD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821" y="2015732"/>
            <a:ext cx="3543993" cy="3450613"/>
          </a:xfrm>
        </p:spPr>
        <p:txBody>
          <a:bodyPr>
            <a:normAutofit/>
          </a:bodyPr>
          <a:lstStyle/>
          <a:p>
            <a:r>
              <a:rPr lang="en-US" dirty="0"/>
              <a:t>EXTERNALLY ASSESSED</a:t>
            </a:r>
          </a:p>
          <a:p>
            <a:endParaRPr lang="en-US" dirty="0"/>
          </a:p>
          <a:p>
            <a:r>
              <a:rPr lang="en-US" dirty="0"/>
              <a:t>Assessed in two areas</a:t>
            </a:r>
          </a:p>
          <a:p>
            <a:pPr lvl="1"/>
            <a:r>
              <a:rPr lang="en-US" dirty="0"/>
              <a:t>Perform two audition pieces</a:t>
            </a:r>
          </a:p>
          <a:p>
            <a:pPr lvl="1"/>
            <a:r>
              <a:rPr lang="en-US" dirty="0"/>
              <a:t>Write letter to theatre company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C7EF37-C3C9-4AAD-B903-6A51781268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C715A8-ABE1-48DF-9F59-050D68464D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90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8"/>
    </mc:Choice>
    <mc:Fallback>
      <p:transition spd="slow" advTm="109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E0836B-0181-4136-AAB7-0504CFED72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7A4590-41A2-42FE-A36F-B7E203FA9A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090E0A-22D9-496B-B15B-166AE917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>
            <a:normAutofit/>
          </a:bodyPr>
          <a:lstStyle/>
          <a:p>
            <a:r>
              <a:rPr lang="en-US" sz="3000"/>
              <a:t>Unit 3 Acting skills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7CBE1A-FFC1-437A-9C4F-81A95AA7E7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1BF29-2B85-4319-8CA1-44977831D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r>
              <a:rPr lang="en-US" dirty="0"/>
              <a:t>Internally assessed</a:t>
            </a:r>
          </a:p>
          <a:p>
            <a:r>
              <a:rPr lang="en-US" dirty="0"/>
              <a:t>Assessed in four areas</a:t>
            </a:r>
          </a:p>
          <a:p>
            <a:pPr marL="800100" lvl="1" indent="-342900">
              <a:buAutoNum type="arabicPeriod"/>
            </a:pPr>
            <a:r>
              <a:rPr lang="en-US" dirty="0"/>
              <a:t>Rehearsals</a:t>
            </a:r>
          </a:p>
          <a:p>
            <a:pPr marL="800100" lvl="1" indent="-342900">
              <a:buAutoNum type="arabicPeriod"/>
            </a:pPr>
            <a:r>
              <a:rPr lang="en-US" dirty="0"/>
              <a:t>Organisation</a:t>
            </a:r>
          </a:p>
          <a:p>
            <a:pPr marL="800100" lvl="1" indent="-342900">
              <a:buAutoNum type="arabicPeriod"/>
            </a:pPr>
            <a:r>
              <a:rPr lang="en-US" dirty="0"/>
              <a:t>Performance</a:t>
            </a:r>
          </a:p>
          <a:p>
            <a:pPr marL="800100" lvl="1" indent="-342900">
              <a:buAutoNum type="arabicPeriod"/>
            </a:pPr>
            <a:r>
              <a:rPr lang="en-US" dirty="0"/>
              <a:t>Evaluations (Log books)</a:t>
            </a:r>
          </a:p>
          <a:p>
            <a:pPr marL="800100" lvl="1" indent="-342900">
              <a:buAutoNum type="arabicPeriod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9E3941-E855-4A43-B613-3B0A5D373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9FE070-5DD6-4671-A7A2-91D255BB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77A395-788F-4913-A014-5D1B3E25BC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Sea of hands in the middle">
            <a:extLst>
              <a:ext uri="{FF2B5EF4-FFF2-40B4-BE49-F238E27FC236}">
                <a16:creationId xmlns:a16="http://schemas.microsoft.com/office/drawing/2014/main" id="{1F56CD70-50FC-4E2F-9567-FE5FDB4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6" r="14252" b="1"/>
          <a:stretch/>
        </p:blipFill>
        <p:spPr>
          <a:xfrm>
            <a:off x="4615683" y="1122808"/>
            <a:ext cx="3880765" cy="3858645"/>
          </a:xfrm>
          <a:prstGeom prst="rect">
            <a:avLst/>
          </a:prstGeom>
        </p:spPr>
      </p:pic>
      <p:pic>
        <p:nvPicPr>
          <p:cNvPr id="6" name="Picture 6" descr="A page in a planner">
            <a:extLst>
              <a:ext uri="{FF2B5EF4-FFF2-40B4-BE49-F238E27FC236}">
                <a16:creationId xmlns:a16="http://schemas.microsoft.com/office/drawing/2014/main" id="{5257F303-29AF-494B-BC46-4A5EF0B30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1" r="9914" b="-6"/>
          <a:stretch/>
        </p:blipFill>
        <p:spPr>
          <a:xfrm>
            <a:off x="8663686" y="1124571"/>
            <a:ext cx="2251790" cy="2216222"/>
          </a:xfrm>
          <a:prstGeom prst="rect">
            <a:avLst/>
          </a:prstGeom>
        </p:spPr>
      </p:pic>
      <p:pic>
        <p:nvPicPr>
          <p:cNvPr id="4" name="Picture 4" descr="Chairs in a cinema">
            <a:extLst>
              <a:ext uri="{FF2B5EF4-FFF2-40B4-BE49-F238E27FC236}">
                <a16:creationId xmlns:a16="http://schemas.microsoft.com/office/drawing/2014/main" id="{17623367-7030-4E4D-9B60-26055774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" r="3622"/>
          <a:stretch/>
        </p:blipFill>
        <p:spPr>
          <a:xfrm>
            <a:off x="8660174" y="3506448"/>
            <a:ext cx="2255303" cy="14760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861CB2-E220-4FB7-A994-A1CCE9AB1C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9629C9-C99F-47E2-B01E-6773B5DD88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2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6"/>
    </mc:Choice>
    <mc:Fallback>
      <p:transition spd="slow" advTm="110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BFC1-CF27-4459-8AA3-F094AF01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 Rehearsal, performance &amp;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259E4-9BE5-4937-9213-E7D48D10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  <a:p>
            <a:r>
              <a:rPr lang="en-US" dirty="0"/>
              <a:t>Rehearsal</a:t>
            </a:r>
          </a:p>
          <a:p>
            <a:r>
              <a:rPr lang="en-US" dirty="0"/>
              <a:t>Performance</a:t>
            </a:r>
          </a:p>
          <a:p>
            <a:r>
              <a:rPr lang="en-US" dirty="0"/>
              <a:t>Evaluation (Logbook)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34DCB-C0AF-452B-B5D1-3CD5F90FB7E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7CD55C2-8243-4830-91DF-2F6F11F0F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75484"/>
            <a:ext cx="5920595" cy="28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0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B5C6D65-D4EB-4E56-9270-B5637605A6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8E404D-6D74-48F8-8A6D-C8B277BF5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82A175-9538-4289-BF29-18F154D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>
            <a:normAutofit/>
          </a:bodyPr>
          <a:lstStyle/>
          <a:p>
            <a:r>
              <a:rPr lang="en-US" dirty="0"/>
              <a:t>Skills &amp; capabilities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0D236E-6887-49E1-A044-D80BA88884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8F6A-8E9C-40B9-BCAC-2B7726B7C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700"/>
          </a:p>
          <a:p>
            <a:pPr>
              <a:lnSpc>
                <a:spcPct val="110000"/>
              </a:lnSpc>
            </a:pPr>
            <a:r>
              <a:rPr lang="en-US" sz="1700">
                <a:ea typeface="+mn-lt"/>
                <a:cs typeface="+mn-lt"/>
              </a:rPr>
              <a:t>Managing Information;</a:t>
            </a:r>
            <a:endParaRPr lang="en-US" sz="1700"/>
          </a:p>
          <a:p>
            <a:pPr>
              <a:lnSpc>
                <a:spcPct val="110000"/>
              </a:lnSpc>
            </a:pPr>
            <a:r>
              <a:rPr lang="en-US" sz="1700">
                <a:ea typeface="+mn-lt"/>
                <a:cs typeface="+mn-lt"/>
              </a:rPr>
              <a:t>Thinking, Problem-Solving and Decision-Making;</a:t>
            </a:r>
            <a:endParaRPr lang="en-US" sz="1700"/>
          </a:p>
          <a:p>
            <a:pPr>
              <a:lnSpc>
                <a:spcPct val="110000"/>
              </a:lnSpc>
            </a:pPr>
            <a:r>
              <a:rPr lang="en-US" sz="1700">
                <a:ea typeface="+mn-lt"/>
                <a:cs typeface="+mn-lt"/>
              </a:rPr>
              <a:t>Being Creative;</a:t>
            </a:r>
            <a:endParaRPr lang="en-US" sz="1700"/>
          </a:p>
          <a:p>
            <a:pPr>
              <a:lnSpc>
                <a:spcPct val="110000"/>
              </a:lnSpc>
            </a:pPr>
            <a:r>
              <a:rPr lang="en-US" sz="1700">
                <a:ea typeface="+mn-lt"/>
                <a:cs typeface="+mn-lt"/>
              </a:rPr>
              <a:t>Working with Others; and</a:t>
            </a:r>
            <a:endParaRPr lang="en-US" sz="1700"/>
          </a:p>
          <a:p>
            <a:pPr>
              <a:lnSpc>
                <a:spcPct val="110000"/>
              </a:lnSpc>
            </a:pPr>
            <a:r>
              <a:rPr lang="en-US" sz="1700">
                <a:ea typeface="+mn-lt"/>
                <a:cs typeface="+mn-lt"/>
              </a:rPr>
              <a:t>Self-Management.</a:t>
            </a:r>
            <a:endParaRPr lang="en-US" sz="1700"/>
          </a:p>
          <a:p>
            <a:pPr>
              <a:lnSpc>
                <a:spcPct val="110000"/>
              </a:lnSpc>
            </a:pPr>
            <a:endParaRPr lang="en-US" sz="17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10799D-237C-4131-87CA-440AB30793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37CB47-9A2B-4CE8-BEBC-4506025B54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AE895E-638B-460B-9D70-0F448D7ACB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id="{4DE28BAE-7F49-4CFA-8C35-D1C54951E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1" r="31181" b="2"/>
          <a:stretch/>
        </p:blipFill>
        <p:spPr>
          <a:xfrm>
            <a:off x="4630707" y="1116345"/>
            <a:ext cx="2395870" cy="386617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69B0949-01C9-4DC9-876A-1CA5BD938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9" r="3" b="3"/>
          <a:stretch/>
        </p:blipFill>
        <p:spPr>
          <a:xfrm>
            <a:off x="7194481" y="1114116"/>
            <a:ext cx="3720651" cy="2220928"/>
          </a:xfrm>
          <a:prstGeom prst="rect">
            <a:avLst/>
          </a:prstGeom>
        </p:spPr>
      </p:pic>
      <p:pic>
        <p:nvPicPr>
          <p:cNvPr id="13" name="Picture 5" descr="Sea of hands in the middle">
            <a:extLst>
              <a:ext uri="{FF2B5EF4-FFF2-40B4-BE49-F238E27FC236}">
                <a16:creationId xmlns:a16="http://schemas.microsoft.com/office/drawing/2014/main" id="{3B84906D-1FAE-4401-B20E-F38A8E4FB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21" r="19452" b="-4"/>
          <a:stretch/>
        </p:blipFill>
        <p:spPr>
          <a:xfrm>
            <a:off x="7192886" y="3507431"/>
            <a:ext cx="1248917" cy="1469620"/>
          </a:xfrm>
          <a:prstGeom prst="rect">
            <a:avLst/>
          </a:prstGeom>
        </p:spPr>
      </p:pic>
      <p:pic>
        <p:nvPicPr>
          <p:cNvPr id="5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7AB9160-6984-47A6-B13D-71C73BB64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19" r="13465" b="-1"/>
          <a:stretch/>
        </p:blipFill>
        <p:spPr>
          <a:xfrm>
            <a:off x="8607626" y="3502171"/>
            <a:ext cx="2299716" cy="14764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E2058-1214-4395-A585-3C0F2B30BE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82BDCE-F0C6-4E3F-A3F5-1C8976FFE4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5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7"/>
    </mc:Choice>
    <mc:Fallback>
      <p:transition spd="slow" advTm="105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AB26DBC-1F7F-4AC0-A88C-69712701E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099884-7695-4976-8EBD-ECB5AF0535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509DC-59E0-4E1E-8A48-C78955D8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000" dirty="0"/>
              <a:t>"I don't want to work in theatre/film or tv, so What's the point of Drama???"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F6B6B9-C579-41A6-A7D1-A7AB4AA6D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632237" y="482171"/>
            <a:chExt cx="7560115" cy="514910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C0B55B5-5A26-423B-ACDC-B151A280A1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AD2DF8D-6B65-43EB-86A8-9DB52572A0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4163961-0280-48BA-BC84-97E03B0099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6598806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FAC20BB-5902-4D8F-9A2A-E4B516EF3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C7852F8-6371-4D0E-ADF1-AD67B8FD8F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356817-A471-4572-AE96-579F6D6BFD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Drama, Whats the Point Careers - Transferable Skills in Dram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20" y="976035"/>
            <a:ext cx="6598806" cy="4137269"/>
          </a:xfrm>
        </p:spPr>
      </p:pic>
    </p:spTree>
    <p:extLst>
      <p:ext uri="{BB962C8B-B14F-4D97-AF65-F5344CB8AC3E}">
        <p14:creationId xmlns:p14="http://schemas.microsoft.com/office/powerpoint/2010/main" val="314133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5"/>
    </mc:Choice>
    <mc:Fallback>
      <p:transition spd="slow" advTm="1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7D5D-E435-481E-A9B8-2B20E36F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Further information??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099CD-B737-4B04-A7F3-A32FB0265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543573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If you need to ask for further information, please do not hesitate to pop into the drama studio and I can advise you.</a:t>
            </a:r>
            <a:endParaRPr lang="en-US"/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r>
              <a:rPr lang="en-US" dirty="0"/>
              <a:t>Remember, choose a subject that you enjoy (not what your friends are choosing!!).</a:t>
            </a:r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r>
              <a:rPr lang="en-US" dirty="0" err="1"/>
              <a:t>Ms</a:t>
            </a:r>
            <a:r>
              <a:rPr lang="en-US" dirty="0"/>
              <a:t> Hughes :)</a:t>
            </a: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B7DF70-0A31-4A61-9C8B-3333776A15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90413" y="2012810"/>
            <a:ext cx="3668069" cy="3453535"/>
            <a:chOff x="7807230" y="2012810"/>
            <a:chExt cx="3251252" cy="34598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926867-8D58-4875-8B76-E87E5BE825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F6663C-0F32-4FB9-B549-C2757F49F9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66A0ABEE-DD8E-4BAB-A5E1-D7C19F2A7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5" r="21501"/>
          <a:stretch/>
        </p:blipFill>
        <p:spPr>
          <a:xfrm>
            <a:off x="7554139" y="2174242"/>
            <a:ext cx="3336989" cy="3124351"/>
          </a:xfrm>
          <a:prstGeom prst="rect">
            <a:avLst/>
          </a:prstGeom>
        </p:spPr>
      </p:pic>
      <p:pic>
        <p:nvPicPr>
          <p:cNvPr id="5" name="Upbeat No Copyright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877" y="4914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9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8"/>
    </mc:Choice>
    <mc:Fallback>
      <p:transition spd="slow" advTm="1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47</TotalTime>
  <Words>178</Words>
  <Application>Microsoft Office PowerPoint</Application>
  <PresentationFormat>Widescreen</PresentationFormat>
  <Paragraphs>39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Gallery</vt:lpstr>
      <vt:lpstr>Level 2  First award in Performing arts.</vt:lpstr>
      <vt:lpstr>Level 2 first award in Performing arts</vt:lpstr>
      <vt:lpstr>Unit 1 Individual showcase</vt:lpstr>
      <vt:lpstr>Unit 3 Acting skills </vt:lpstr>
      <vt:lpstr>Unit 2 Rehearsal, performance &amp; production</vt:lpstr>
      <vt:lpstr>Skills &amp; capabilities</vt:lpstr>
      <vt:lpstr>"I don't want to work in theatre/film or tv, so What's the point of Drama???"</vt:lpstr>
      <vt:lpstr>Further information??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Elliott</dc:creator>
  <cp:lastModifiedBy>Stephen Elliott</cp:lastModifiedBy>
  <cp:revision>222</cp:revision>
  <dcterms:created xsi:type="dcterms:W3CDTF">2022-01-24T13:18:08Z</dcterms:created>
  <dcterms:modified xsi:type="dcterms:W3CDTF">2022-01-31T14:24:24Z</dcterms:modified>
</cp:coreProperties>
</file>